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259" r:id="rId2"/>
    <p:sldId id="260" r:id="rId3"/>
    <p:sldId id="344" r:id="rId4"/>
    <p:sldId id="345" r:id="rId5"/>
    <p:sldId id="261" r:id="rId6"/>
    <p:sldId id="346" r:id="rId7"/>
    <p:sldId id="269" r:id="rId8"/>
    <p:sldId id="348" r:id="rId9"/>
    <p:sldId id="347" r:id="rId10"/>
    <p:sldId id="349" r:id="rId11"/>
    <p:sldId id="351" r:id="rId12"/>
    <p:sldId id="350" r:id="rId13"/>
    <p:sldId id="343" r:id="rId14"/>
    <p:sldId id="352" r:id="rId15"/>
    <p:sldId id="354" r:id="rId16"/>
    <p:sldId id="355" r:id="rId17"/>
    <p:sldId id="353" r:id="rId18"/>
    <p:sldId id="356" r:id="rId19"/>
    <p:sldId id="358" r:id="rId20"/>
    <p:sldId id="357" r:id="rId21"/>
    <p:sldId id="359" r:id="rId22"/>
    <p:sldId id="360" r:id="rId23"/>
    <p:sldId id="361" r:id="rId24"/>
    <p:sldId id="362" r:id="rId25"/>
    <p:sldId id="363" r:id="rId26"/>
    <p:sldId id="364" r:id="rId27"/>
    <p:sldId id="365" r:id="rId28"/>
    <p:sldId id="366" r:id="rId29"/>
    <p:sldId id="367" r:id="rId30"/>
    <p:sldId id="369" r:id="rId31"/>
    <p:sldId id="370" r:id="rId32"/>
    <p:sldId id="371" r:id="rId33"/>
    <p:sldId id="368" r:id="rId34"/>
    <p:sldId id="372" r:id="rId35"/>
    <p:sldId id="373" r:id="rId36"/>
    <p:sldId id="374" r:id="rId37"/>
    <p:sldId id="375" r:id="rId38"/>
    <p:sldId id="376" r:id="rId39"/>
    <p:sldId id="378" r:id="rId40"/>
    <p:sldId id="377"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4" r:id="rId56"/>
    <p:sldId id="393"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419" r:id="rId82"/>
    <p:sldId id="420" r:id="rId83"/>
    <p:sldId id="421" r:id="rId84"/>
    <p:sldId id="422" r:id="rId85"/>
    <p:sldId id="423" r:id="rId86"/>
    <p:sldId id="424"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49" r:id="rId112"/>
    <p:sldId id="450" r:id="rId113"/>
    <p:sldId id="451" r:id="rId114"/>
    <p:sldId id="452" r:id="rId115"/>
    <p:sldId id="453" r:id="rId116"/>
    <p:sldId id="454" r:id="rId117"/>
    <p:sldId id="455" r:id="rId118"/>
    <p:sldId id="456" r:id="rId119"/>
    <p:sldId id="457" r:id="rId120"/>
    <p:sldId id="458" r:id="rId121"/>
    <p:sldId id="459" r:id="rId122"/>
    <p:sldId id="460" r:id="rId123"/>
    <p:sldId id="461" r:id="rId124"/>
    <p:sldId id="462" r:id="rId125"/>
    <p:sldId id="463" r:id="rId126"/>
    <p:sldId id="464" r:id="rId127"/>
    <p:sldId id="465" r:id="rId128"/>
    <p:sldId id="466" r:id="rId129"/>
    <p:sldId id="467" r:id="rId130"/>
    <p:sldId id="468" r:id="rId131"/>
    <p:sldId id="469" r:id="rId132"/>
    <p:sldId id="470" r:id="rId133"/>
    <p:sldId id="471" r:id="rId134"/>
    <p:sldId id="473" r:id="rId135"/>
    <p:sldId id="472" r:id="rId136"/>
    <p:sldId id="474" r:id="rId137"/>
    <p:sldId id="475"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4 - Creating devlopment" id="{812864AE-08EA-4F00-ABE8-D69AF7007333}">
          <p14:sldIdLst>
            <p14:sldId id="259"/>
            <p14:sldId id="260"/>
            <p14:sldId id="344"/>
            <p14:sldId id="345"/>
            <p14:sldId id="261"/>
            <p14:sldId id="346"/>
            <p14:sldId id="269"/>
            <p14:sldId id="348"/>
            <p14:sldId id="347"/>
            <p14:sldId id="349"/>
            <p14:sldId id="351"/>
            <p14:sldId id="350"/>
            <p14:sldId id="343"/>
            <p14:sldId id="352"/>
            <p14:sldId id="354"/>
            <p14:sldId id="355"/>
            <p14:sldId id="353"/>
            <p14:sldId id="356"/>
            <p14:sldId id="358"/>
            <p14:sldId id="357"/>
            <p14:sldId id="359"/>
            <p14:sldId id="360"/>
            <p14:sldId id="361"/>
            <p14:sldId id="362"/>
            <p14:sldId id="363"/>
            <p14:sldId id="364"/>
            <p14:sldId id="365"/>
            <p14:sldId id="366"/>
          </p14:sldIdLst>
        </p14:section>
        <p14:section name="Part 5 Creating development" id="{A82870B5-FB7B-4ECA-B114-9276C9196D7F}">
          <p14:sldIdLst>
            <p14:sldId id="367"/>
            <p14:sldId id="369"/>
            <p14:sldId id="370"/>
            <p14:sldId id="371"/>
            <p14:sldId id="368"/>
            <p14:sldId id="372"/>
            <p14:sldId id="373"/>
            <p14:sldId id="374"/>
            <p14:sldId id="375"/>
            <p14:sldId id="376"/>
            <p14:sldId id="378"/>
            <p14:sldId id="377"/>
            <p14:sldId id="379"/>
            <p14:sldId id="380"/>
            <p14:sldId id="381"/>
            <p14:sldId id="382"/>
            <p14:sldId id="383"/>
            <p14:sldId id="384"/>
            <p14:sldId id="385"/>
            <p14:sldId id="386"/>
            <p14:sldId id="387"/>
            <p14:sldId id="388"/>
            <p14:sldId id="389"/>
            <p14:sldId id="390"/>
            <p14:sldId id="391"/>
            <p14:sldId id="392"/>
            <p14:sldId id="394"/>
            <p14:sldId id="393"/>
            <p14:sldId id="395"/>
            <p14:sldId id="396"/>
            <p14:sldId id="397"/>
          </p14:sldIdLst>
        </p14:section>
        <p14:section name="Part 6 Understanding Storage Options" id="{D4204687-85F6-4331-982A-7A035EA605BB}">
          <p14:sldIdLst>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Lst>
        </p14:section>
        <p14:section name="Part 7 Creating Config Maps and Secrets" id="{69AEE5D4-6699-4DD7-8711-EA0B5CB7D575}">
          <p14:sldIdLst>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3"/>
            <p14:sldId id="472"/>
            <p14:sldId id="474"/>
            <p14:sldId id="4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08D"/>
    <a:srgbClr val="2A9FBC"/>
    <a:srgbClr val="20BFCF"/>
    <a:srgbClr val="9BC850"/>
    <a:srgbClr val="F05724"/>
    <a:srgbClr val="E77817"/>
    <a:srgbClr val="FFFFFF"/>
    <a:srgbClr val="FC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634" autoAdjust="0"/>
  </p:normalViewPr>
  <p:slideViewPr>
    <p:cSldViewPr snapToGrid="0">
      <p:cViewPr varScale="1">
        <p:scale>
          <a:sx n="72" d="100"/>
          <a:sy n="72" d="100"/>
        </p:scale>
        <p:origin x="10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3C40D-6E22-4446-BA04-69410CEF37D5}"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9FE92-0638-4029-8AF9-2B81E784FBB8}" type="slidenum">
              <a:rPr lang="en-US" smtClean="0"/>
              <a:t>‹#›</a:t>
            </a:fld>
            <a:endParaRPr lang="en-US"/>
          </a:p>
        </p:txBody>
      </p:sp>
    </p:spTree>
    <p:extLst>
      <p:ext uri="{BB962C8B-B14F-4D97-AF65-F5344CB8AC3E}">
        <p14:creationId xmlns:p14="http://schemas.microsoft.com/office/powerpoint/2010/main" val="2758956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7</a:t>
            </a:fld>
            <a:endParaRPr lang="en-US"/>
          </a:p>
        </p:txBody>
      </p:sp>
    </p:spTree>
    <p:extLst>
      <p:ext uri="{BB962C8B-B14F-4D97-AF65-F5344CB8AC3E}">
        <p14:creationId xmlns:p14="http://schemas.microsoft.com/office/powerpoint/2010/main" val="181387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8</a:t>
            </a:fld>
            <a:endParaRPr lang="en-US"/>
          </a:p>
        </p:txBody>
      </p:sp>
    </p:spTree>
    <p:extLst>
      <p:ext uri="{BB962C8B-B14F-4D97-AF65-F5344CB8AC3E}">
        <p14:creationId xmlns:p14="http://schemas.microsoft.com/office/powerpoint/2010/main" val="140778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6541-C37A-93AA-2272-5D7071D668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94D6C-30BD-5B0C-CB83-8601DFD1D2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2BDC49-694E-77EF-23C3-5A64391D9CF2}"/>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EBC4D5A9-A4B6-38AA-5C93-43439C5EA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19ABE-F28C-FA58-13F6-34F65AEA905A}"/>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8426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1F9D-CF16-442C-BEC4-E5E9ADAEA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0C6EA-ECB4-3DA2-E153-B3760E9CED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8BF4D2-A82B-794B-3BFB-AA4B577E0CDE}"/>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65DF8D57-A24C-786A-0747-00BC8C1E0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E0686-9275-F207-8A96-370637BD8C9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985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BA407-C9A3-0AFC-4BAF-22DB65566B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D6F85-D5E6-EE82-3013-0907C4189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DFF53-4B74-A0B9-F26B-0E637EB7DA19}"/>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00FBB831-1A40-1624-AF39-093337E97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93DAF-44B0-0590-ACE2-DF9A1B24C077}"/>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7169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6828-C90A-9387-A6DD-C68E9B528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9354-C2A1-20C6-3110-9ADCDA53C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C615C-877D-6314-FA18-196B39945AA5}"/>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73950B24-937B-78EA-9C03-88613748E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A3821-C99E-AB78-F000-0F79BB95AFD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9086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EB6C-50DE-B77A-D9C9-B75EFCD478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9DE1D-1E5D-7A88-15F6-21812AC0BD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AF054-8867-F35E-D622-7594545064E7}"/>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675C588F-21BB-A99A-67EC-3C9B7CD06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96EC5-621B-6797-5A37-31A571BB7C86}"/>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284865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A255-35CC-C21B-7664-9A88A69F3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0C5CD-016B-3B5E-C081-7637EB120F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CC502-B951-3416-D262-FC4717742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38904-3723-7857-9ACB-DFB9806E37E4}"/>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6" name="Footer Placeholder 5">
            <a:extLst>
              <a:ext uri="{FF2B5EF4-FFF2-40B4-BE49-F238E27FC236}">
                <a16:creationId xmlns:a16="http://schemas.microsoft.com/office/drawing/2014/main" id="{A1D51894-BD25-2329-49B7-FAEA2D87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36128-A482-43CD-1CE5-31A7FC71E281}"/>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7108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223C-6DB8-8638-AC28-1A8A7443A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1D64EB-B2F3-5764-1BD2-98DD58736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49D41-254C-9530-DED2-4756A093A1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D3C0F1-589D-D2F0-AED6-AEA5B5656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CADD4-A301-EB70-D4A5-4D09630D4D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5366AE-1F7D-301F-F176-FCA371A1F7A7}"/>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8" name="Footer Placeholder 7">
            <a:extLst>
              <a:ext uri="{FF2B5EF4-FFF2-40B4-BE49-F238E27FC236}">
                <a16:creationId xmlns:a16="http://schemas.microsoft.com/office/drawing/2014/main" id="{B2B5211E-3B41-7E46-610D-D4AE2B0BD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04131-421C-0470-7806-F3D550E62244}"/>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411005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130A-2499-292C-A6D4-8E0F4CD0C5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28BAB4-F995-4F60-C96B-3C78DCBA14E7}"/>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4" name="Footer Placeholder 3">
            <a:extLst>
              <a:ext uri="{FF2B5EF4-FFF2-40B4-BE49-F238E27FC236}">
                <a16:creationId xmlns:a16="http://schemas.microsoft.com/office/drawing/2014/main" id="{3CB0FB4A-FECA-17E7-D842-2EA52F829C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ED789-8CA4-BA8D-020B-EA505FEA003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18261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E4DCE-6B48-F82B-39BC-5AB67CFAD470}"/>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3" name="Footer Placeholder 2">
            <a:extLst>
              <a:ext uri="{FF2B5EF4-FFF2-40B4-BE49-F238E27FC236}">
                <a16:creationId xmlns:a16="http://schemas.microsoft.com/office/drawing/2014/main" id="{199EF592-8BA3-76F8-2ADA-1B69D45398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FD558-C95E-2820-8685-B4897A232B83}"/>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427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CE1C-A5FA-D31C-A457-815F2D5C4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029D60-46E6-A635-C874-0E53A7DCB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FA0606-F688-70EE-2B85-D2BA92696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A4097-872D-00FC-AA7F-9AEF6FEECCC6}"/>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6" name="Footer Placeholder 5">
            <a:extLst>
              <a:ext uri="{FF2B5EF4-FFF2-40B4-BE49-F238E27FC236}">
                <a16:creationId xmlns:a16="http://schemas.microsoft.com/office/drawing/2014/main" id="{DDE11395-2D25-E812-84A4-806918995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FC1F9-8565-7C2C-FBAE-0130F2F47577}"/>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1179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B526-D544-8136-099D-A780B3AA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C41AED-77E2-6F75-73FB-36FD4A726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EC7B0-9591-D72E-AB34-947FA2E9E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93BE4-F76A-0D15-88E2-FA823E4335B0}"/>
              </a:ext>
            </a:extLst>
          </p:cNvPr>
          <p:cNvSpPr>
            <a:spLocks noGrp="1"/>
          </p:cNvSpPr>
          <p:nvPr>
            <p:ph type="dt" sz="half" idx="10"/>
          </p:nvPr>
        </p:nvSpPr>
        <p:spPr/>
        <p:txBody>
          <a:bodyPr/>
          <a:lstStyle/>
          <a:p>
            <a:fld id="{9084FD4E-4A64-4B62-AAFB-BF15FAAE4208}" type="datetimeFigureOut">
              <a:rPr lang="en-US" smtClean="0"/>
              <a:t>8/25/2023</a:t>
            </a:fld>
            <a:endParaRPr lang="en-US"/>
          </a:p>
        </p:txBody>
      </p:sp>
      <p:sp>
        <p:nvSpPr>
          <p:cNvPr id="6" name="Footer Placeholder 5">
            <a:extLst>
              <a:ext uri="{FF2B5EF4-FFF2-40B4-BE49-F238E27FC236}">
                <a16:creationId xmlns:a16="http://schemas.microsoft.com/office/drawing/2014/main" id="{2CAB7A06-9D6C-92AB-7ECD-B236FD709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BA890-10F9-87CB-5F07-5768CC2E4EE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27318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320AB-89E4-6F2A-D841-80F65E2A4F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F1C1F6-A091-58C3-C8B6-62E79BF20D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A9585-DA6D-BD5D-DB60-19FB9A1EF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4FD4E-4A64-4B62-AAFB-BF15FAAE4208}" type="datetimeFigureOut">
              <a:rPr lang="en-US" smtClean="0"/>
              <a:t>8/25/2023</a:t>
            </a:fld>
            <a:endParaRPr lang="en-US"/>
          </a:p>
        </p:txBody>
      </p:sp>
      <p:sp>
        <p:nvSpPr>
          <p:cNvPr id="5" name="Footer Placeholder 4">
            <a:extLst>
              <a:ext uri="{FF2B5EF4-FFF2-40B4-BE49-F238E27FC236}">
                <a16:creationId xmlns:a16="http://schemas.microsoft.com/office/drawing/2014/main" id="{C871FB11-58A0-0B02-6B74-20658FAA8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F0EF14-E4A3-E50E-7F89-4C5C5A3888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3D37D-1C33-40A7-B1E0-7E79BAB565E6}" type="slidenum">
              <a:rPr lang="en-US" smtClean="0"/>
              <a:t>‹#›</a:t>
            </a:fld>
            <a:endParaRPr lang="en-US"/>
          </a:p>
        </p:txBody>
      </p:sp>
    </p:spTree>
    <p:extLst>
      <p:ext uri="{BB962C8B-B14F-4D97-AF65-F5344CB8AC3E}">
        <p14:creationId xmlns:p14="http://schemas.microsoft.com/office/powerpoint/2010/main" val="2415907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4</a:t>
            </a:r>
          </a:p>
          <a:p>
            <a:pPr algn="ctr">
              <a:spcBef>
                <a:spcPct val="0"/>
              </a:spcBef>
              <a:spcAft>
                <a:spcPts val="600"/>
              </a:spcAft>
            </a:pPr>
            <a:r>
              <a:rPr lang="en-US" sz="6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Creating devlopment</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38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DE6544-DB8C-66AC-EB06-0174B2E5069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15E88D2C-C358-4770-5044-A63BC9D25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A2571A7D-EF99-273A-BAD8-C2C01A402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4C5FAE99-7858-3A52-A3A5-29CC6FDD2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B5D71AD-741F-B708-8D0B-A192D09C2737}"/>
              </a:ext>
            </a:extLst>
          </p:cNvPr>
          <p:cNvCxnSpPr>
            <a:cxnSpLocks/>
          </p:cNvCxnSpPr>
          <p:nvPr/>
        </p:nvCxnSpPr>
        <p:spPr>
          <a:xfrm>
            <a:off x="4081947" y="996284"/>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5D5943-3468-2F89-0E31-FD82010876F5}"/>
              </a:ext>
            </a:extLst>
          </p:cNvPr>
          <p:cNvSpPr txBox="1"/>
          <p:nvPr/>
        </p:nvSpPr>
        <p:spPr>
          <a:xfrm>
            <a:off x="988109" y="1674949"/>
            <a:ext cx="2473458" cy="707886"/>
          </a:xfrm>
          <a:prstGeom prst="rect">
            <a:avLst/>
          </a:prstGeom>
          <a:noFill/>
        </p:spPr>
        <p:txBody>
          <a:bodyPr wrap="square" rtlCol="0">
            <a:spAutoFit/>
          </a:bodyPr>
          <a:lstStyle/>
          <a:p>
            <a:pPr algn="ctr"/>
            <a:r>
              <a:rPr lang="en-US" sz="2000">
                <a:latin typeface="Montserrat" panose="00000500000000000000" pitchFamily="2" charset="0"/>
              </a:rPr>
              <a:t>The Role of Deployments</a:t>
            </a:r>
          </a:p>
        </p:txBody>
      </p:sp>
      <p:sp>
        <p:nvSpPr>
          <p:cNvPr id="11" name="TextBox 10">
            <a:extLst>
              <a:ext uri="{FF2B5EF4-FFF2-40B4-BE49-F238E27FC236}">
                <a16:creationId xmlns:a16="http://schemas.microsoft.com/office/drawing/2014/main" id="{E559BD1F-3CEE-7130-D301-990BC7E16527}"/>
              </a:ext>
            </a:extLst>
          </p:cNvPr>
          <p:cNvSpPr txBox="1"/>
          <p:nvPr/>
        </p:nvSpPr>
        <p:spPr>
          <a:xfrm>
            <a:off x="4432349" y="1140331"/>
            <a:ext cx="7082712" cy="3785011"/>
          </a:xfrm>
          <a:prstGeom prst="rect">
            <a:avLst/>
          </a:prstGeom>
          <a:noFill/>
        </p:spPr>
        <p:txBody>
          <a:bodyPr wrap="square" rtlCol="0">
            <a:spAutoFit/>
          </a:bodyPr>
          <a:lstStyle/>
          <a:p>
            <a:pPr>
              <a:lnSpc>
                <a:spcPct val="150000"/>
              </a:lnSpc>
            </a:pPr>
            <a:r>
              <a:rPr lang="vi-VN">
                <a:latin typeface="Montserrat" panose="00000500000000000000" pitchFamily="2" charset="0"/>
              </a:rPr>
              <a:t>Deployment quản lý các Pod:</a:t>
            </a:r>
          </a:p>
          <a:p>
            <a:pPr marL="712788" indent="-350838">
              <a:lnSpc>
                <a:spcPct val="150000"/>
              </a:lnSpc>
              <a:buFont typeface="Arial" panose="020B0604020202020204" pitchFamily="34" charset="0"/>
              <a:buChar char="•"/>
            </a:pPr>
            <a:r>
              <a:rPr lang="vi-VN">
                <a:latin typeface="Montserrat" panose="00000500000000000000" pitchFamily="2" charset="0"/>
              </a:rPr>
              <a:t>Pod được quản lý bằng ReplicaSets</a:t>
            </a:r>
          </a:p>
          <a:p>
            <a:pPr marL="712788" indent="-350838">
              <a:lnSpc>
                <a:spcPct val="150000"/>
              </a:lnSpc>
              <a:buFont typeface="Arial" panose="020B0604020202020204" pitchFamily="34" charset="0"/>
              <a:buChar char="•"/>
            </a:pPr>
            <a:r>
              <a:rPr lang="vi-VN">
                <a:latin typeface="Montserrat" panose="00000500000000000000" pitchFamily="2" charset="0"/>
              </a:rPr>
              <a:t>Scales ReplicaSets, </a:t>
            </a:r>
            <a:r>
              <a:rPr lang="en-US">
                <a:latin typeface="Montserrat" panose="00000500000000000000" pitchFamily="2" charset="0"/>
              </a:rPr>
              <a:t>bằng cách Scales </a:t>
            </a:r>
            <a:r>
              <a:rPr lang="vi-VN">
                <a:latin typeface="Montserrat" panose="00000500000000000000" pitchFamily="2" charset="0"/>
              </a:rPr>
              <a:t>Pod</a:t>
            </a:r>
          </a:p>
          <a:p>
            <a:pPr marL="712788" indent="-350838">
              <a:lnSpc>
                <a:spcPct val="150000"/>
              </a:lnSpc>
              <a:buFont typeface="Arial" panose="020B0604020202020204" pitchFamily="34" charset="0"/>
              <a:buChar char="•"/>
            </a:pPr>
            <a:r>
              <a:rPr lang="vi-VN">
                <a:latin typeface="Montserrat" panose="00000500000000000000" pitchFamily="2" charset="0"/>
              </a:rPr>
              <a:t>Hỗ trợ cập nhật zero-downtime bằng cách tạo và hủy Bản sao</a:t>
            </a:r>
          </a:p>
          <a:p>
            <a:pPr marL="712788" indent="-350838">
              <a:lnSpc>
                <a:spcPct val="150000"/>
              </a:lnSpc>
              <a:buFont typeface="Arial" panose="020B0604020202020204" pitchFamily="34" charset="0"/>
              <a:buChar char="•"/>
            </a:pPr>
            <a:r>
              <a:rPr lang="vi-VN">
                <a:latin typeface="Montserrat" panose="00000500000000000000" pitchFamily="2" charset="0"/>
              </a:rPr>
              <a:t>Cung cấp chức năng rollback</a:t>
            </a:r>
          </a:p>
          <a:p>
            <a:pPr marL="712788" indent="-350838">
              <a:lnSpc>
                <a:spcPct val="150000"/>
              </a:lnSpc>
              <a:buFont typeface="Arial" panose="020B0604020202020204" pitchFamily="34" charset="0"/>
              <a:buChar char="•"/>
            </a:pPr>
            <a:r>
              <a:rPr lang="vi-VN">
                <a:latin typeface="Montserrat" panose="00000500000000000000" pitchFamily="2" charset="0"/>
              </a:rPr>
              <a:t>Tạo một nhãn duy nhất được gán cho ReplicaSet và các Pod được tạo</a:t>
            </a:r>
          </a:p>
          <a:p>
            <a:pPr marL="712788" indent="-350838">
              <a:lnSpc>
                <a:spcPct val="150000"/>
              </a:lnSpc>
              <a:buFont typeface="Arial" panose="020B0604020202020204" pitchFamily="34" charset="0"/>
              <a:buChar char="•"/>
            </a:pPr>
            <a:r>
              <a:rPr lang="vi-VN">
                <a:latin typeface="Montserrat" panose="00000500000000000000" pitchFamily="2" charset="0"/>
              </a:rPr>
              <a:t>YAML rất giống với ReplicaSet</a:t>
            </a:r>
            <a:endParaRPr lang="en-US">
              <a:latin typeface="Montserrat" panose="00000500000000000000" pitchFamily="2" charset="0"/>
            </a:endParaRPr>
          </a:p>
        </p:txBody>
      </p:sp>
      <p:pic>
        <p:nvPicPr>
          <p:cNvPr id="14" name="Picture 13">
            <a:extLst>
              <a:ext uri="{FF2B5EF4-FFF2-40B4-BE49-F238E27FC236}">
                <a16:creationId xmlns:a16="http://schemas.microsoft.com/office/drawing/2014/main" id="{9E963D87-72B9-B607-8A87-15B20DD13128}"/>
              </a:ext>
            </a:extLst>
          </p:cNvPr>
          <p:cNvPicPr>
            <a:picLocks noChangeAspect="1"/>
          </p:cNvPicPr>
          <p:nvPr/>
        </p:nvPicPr>
        <p:blipFill>
          <a:blip r:embed="rId2"/>
          <a:stretch>
            <a:fillRect/>
          </a:stretch>
        </p:blipFill>
        <p:spPr>
          <a:xfrm>
            <a:off x="789897" y="2682389"/>
            <a:ext cx="3116850" cy="2705334"/>
          </a:xfrm>
          <a:prstGeom prst="rect">
            <a:avLst/>
          </a:prstGeom>
        </p:spPr>
      </p:pic>
      <p:sp>
        <p:nvSpPr>
          <p:cNvPr id="15" name="TextBox 14">
            <a:extLst>
              <a:ext uri="{FF2B5EF4-FFF2-40B4-BE49-F238E27FC236}">
                <a16:creationId xmlns:a16="http://schemas.microsoft.com/office/drawing/2014/main" id="{3E544EF3-A9DE-0E1A-BA0E-89F429624942}"/>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5982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55B0C0-82F4-4582-5DA6-2F96223C3AC0}"/>
              </a:ext>
            </a:extLst>
          </p:cNvPr>
          <p:cNvPicPr>
            <a:picLocks noChangeAspect="1"/>
          </p:cNvPicPr>
          <p:nvPr/>
        </p:nvPicPr>
        <p:blipFill>
          <a:blip r:embed="rId2"/>
          <a:stretch>
            <a:fillRect/>
          </a:stretch>
        </p:blipFill>
        <p:spPr>
          <a:xfrm>
            <a:off x="3234442" y="1611472"/>
            <a:ext cx="5723116" cy="3635055"/>
          </a:xfrm>
          <a:prstGeom prst="rect">
            <a:avLst/>
          </a:prstGeom>
        </p:spPr>
      </p:pic>
    </p:spTree>
    <p:extLst>
      <p:ext uri="{BB962C8B-B14F-4D97-AF65-F5344CB8AC3E}">
        <p14:creationId xmlns:p14="http://schemas.microsoft.com/office/powerpoint/2010/main" val="20062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5B6D4-8BC8-7406-C30A-C112DCAD0DAA}"/>
              </a:ext>
            </a:extLst>
          </p:cNvPr>
          <p:cNvPicPr>
            <a:picLocks noChangeAspect="1"/>
          </p:cNvPicPr>
          <p:nvPr/>
        </p:nvPicPr>
        <p:blipFill>
          <a:blip r:embed="rId2"/>
          <a:stretch>
            <a:fillRect/>
          </a:stretch>
        </p:blipFill>
        <p:spPr>
          <a:xfrm>
            <a:off x="2331485" y="1105786"/>
            <a:ext cx="6610831" cy="4079776"/>
          </a:xfrm>
          <a:prstGeom prst="rect">
            <a:avLst/>
          </a:prstGeom>
        </p:spPr>
      </p:pic>
    </p:spTree>
    <p:extLst>
      <p:ext uri="{BB962C8B-B14F-4D97-AF65-F5344CB8AC3E}">
        <p14:creationId xmlns:p14="http://schemas.microsoft.com/office/powerpoint/2010/main" val="324070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2F021A-C2E7-FF90-DC9E-FCECFC9798D8}"/>
              </a:ext>
            </a:extLst>
          </p:cNvPr>
          <p:cNvPicPr>
            <a:picLocks noChangeAspect="1"/>
          </p:cNvPicPr>
          <p:nvPr/>
        </p:nvPicPr>
        <p:blipFill>
          <a:blip r:embed="rId2"/>
          <a:stretch>
            <a:fillRect/>
          </a:stretch>
        </p:blipFill>
        <p:spPr>
          <a:xfrm>
            <a:off x="2548582" y="1173284"/>
            <a:ext cx="7094835" cy="4511431"/>
          </a:xfrm>
          <a:prstGeom prst="rect">
            <a:avLst/>
          </a:prstGeom>
        </p:spPr>
      </p:pic>
    </p:spTree>
    <p:extLst>
      <p:ext uri="{BB962C8B-B14F-4D97-AF65-F5344CB8AC3E}">
        <p14:creationId xmlns:p14="http://schemas.microsoft.com/office/powerpoint/2010/main" val="50582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8B84DE-DA2A-41C9-41D0-DB770BC8DC92}"/>
              </a:ext>
            </a:extLst>
          </p:cNvPr>
          <p:cNvPicPr>
            <a:picLocks noChangeAspect="1"/>
          </p:cNvPicPr>
          <p:nvPr/>
        </p:nvPicPr>
        <p:blipFill>
          <a:blip r:embed="rId2"/>
          <a:stretch>
            <a:fillRect/>
          </a:stretch>
        </p:blipFill>
        <p:spPr>
          <a:xfrm>
            <a:off x="2319963" y="1158043"/>
            <a:ext cx="7552074" cy="4541914"/>
          </a:xfrm>
          <a:prstGeom prst="rect">
            <a:avLst/>
          </a:prstGeom>
        </p:spPr>
      </p:pic>
    </p:spTree>
    <p:extLst>
      <p:ext uri="{BB962C8B-B14F-4D97-AF65-F5344CB8AC3E}">
        <p14:creationId xmlns:p14="http://schemas.microsoft.com/office/powerpoint/2010/main" val="27770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1B88B-3BAD-6DEA-96E1-3EBE98012072}"/>
              </a:ext>
            </a:extLst>
          </p:cNvPr>
          <p:cNvPicPr>
            <a:picLocks noChangeAspect="1"/>
          </p:cNvPicPr>
          <p:nvPr/>
        </p:nvPicPr>
        <p:blipFill>
          <a:blip r:embed="rId2"/>
          <a:stretch>
            <a:fillRect/>
          </a:stretch>
        </p:blipFill>
        <p:spPr>
          <a:xfrm>
            <a:off x="1722474" y="727311"/>
            <a:ext cx="8111460" cy="5010749"/>
          </a:xfrm>
          <a:prstGeom prst="rect">
            <a:avLst/>
          </a:prstGeom>
        </p:spPr>
      </p:pic>
    </p:spTree>
    <p:extLst>
      <p:ext uri="{BB962C8B-B14F-4D97-AF65-F5344CB8AC3E}">
        <p14:creationId xmlns:p14="http://schemas.microsoft.com/office/powerpoint/2010/main" val="281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B3C5A-35F5-5694-4902-C01DBB545C81}"/>
              </a:ext>
            </a:extLst>
          </p:cNvPr>
          <p:cNvPicPr>
            <a:picLocks noChangeAspect="1"/>
          </p:cNvPicPr>
          <p:nvPr/>
        </p:nvPicPr>
        <p:blipFill>
          <a:blip r:embed="rId2"/>
          <a:stretch>
            <a:fillRect/>
          </a:stretch>
        </p:blipFill>
        <p:spPr>
          <a:xfrm>
            <a:off x="0" y="0"/>
            <a:ext cx="12192000" cy="6110855"/>
          </a:xfrm>
          <a:prstGeom prst="rect">
            <a:avLst/>
          </a:prstGeom>
        </p:spPr>
      </p:pic>
    </p:spTree>
    <p:extLst>
      <p:ext uri="{BB962C8B-B14F-4D97-AF65-F5344CB8AC3E}">
        <p14:creationId xmlns:p14="http://schemas.microsoft.com/office/powerpoint/2010/main" val="34125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93EB70-1EF1-9BE1-5382-25A04F23DD4B}"/>
              </a:ext>
            </a:extLst>
          </p:cNvPr>
          <p:cNvPicPr>
            <a:picLocks noChangeAspect="1"/>
          </p:cNvPicPr>
          <p:nvPr/>
        </p:nvPicPr>
        <p:blipFill>
          <a:blip r:embed="rId2"/>
          <a:stretch>
            <a:fillRect/>
          </a:stretch>
        </p:blipFill>
        <p:spPr>
          <a:xfrm>
            <a:off x="-13970" y="0"/>
            <a:ext cx="12205970" cy="6581553"/>
          </a:xfrm>
          <a:prstGeom prst="rect">
            <a:avLst/>
          </a:prstGeom>
        </p:spPr>
      </p:pic>
    </p:spTree>
    <p:extLst>
      <p:ext uri="{BB962C8B-B14F-4D97-AF65-F5344CB8AC3E}">
        <p14:creationId xmlns:p14="http://schemas.microsoft.com/office/powerpoint/2010/main" val="42280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2075C-7776-A2AC-7694-3E1213D7D94B}"/>
              </a:ext>
            </a:extLst>
          </p:cNvPr>
          <p:cNvPicPr>
            <a:picLocks noChangeAspect="1"/>
          </p:cNvPicPr>
          <p:nvPr/>
        </p:nvPicPr>
        <p:blipFill>
          <a:blip r:embed="rId2"/>
          <a:stretch>
            <a:fillRect/>
          </a:stretch>
        </p:blipFill>
        <p:spPr>
          <a:xfrm>
            <a:off x="0" y="-2"/>
            <a:ext cx="12192000" cy="5903807"/>
          </a:xfrm>
          <a:prstGeom prst="rect">
            <a:avLst/>
          </a:prstGeom>
        </p:spPr>
      </p:pic>
    </p:spTree>
    <p:extLst>
      <p:ext uri="{BB962C8B-B14F-4D97-AF65-F5344CB8AC3E}">
        <p14:creationId xmlns:p14="http://schemas.microsoft.com/office/powerpoint/2010/main" val="152711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67768-477D-5D56-F8D2-7A452C1DA645}"/>
              </a:ext>
            </a:extLst>
          </p:cNvPr>
          <p:cNvPicPr>
            <a:picLocks noChangeAspect="1"/>
          </p:cNvPicPr>
          <p:nvPr/>
        </p:nvPicPr>
        <p:blipFill>
          <a:blip r:embed="rId2"/>
          <a:stretch>
            <a:fillRect/>
          </a:stretch>
        </p:blipFill>
        <p:spPr>
          <a:xfrm>
            <a:off x="0" y="-1"/>
            <a:ext cx="12036056" cy="5705403"/>
          </a:xfrm>
          <a:prstGeom prst="rect">
            <a:avLst/>
          </a:prstGeom>
        </p:spPr>
      </p:pic>
    </p:spTree>
    <p:extLst>
      <p:ext uri="{BB962C8B-B14F-4D97-AF65-F5344CB8AC3E}">
        <p14:creationId xmlns:p14="http://schemas.microsoft.com/office/powerpoint/2010/main" val="243032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7</a:t>
            </a:r>
          </a:p>
          <a:p>
            <a:pPr algn="ctr">
              <a:spcBef>
                <a:spcPct val="0"/>
              </a:spcBef>
              <a:spcAft>
                <a:spcPts val="600"/>
              </a:spcAft>
            </a:pPr>
            <a:r>
              <a:rPr lang="en-US" sz="6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Creating Config Maps and Secrets</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Deployment</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4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Creating a Deployment</a:t>
            </a:r>
          </a:p>
        </p:txBody>
      </p:sp>
    </p:spTree>
    <p:extLst>
      <p:ext uri="{BB962C8B-B14F-4D97-AF65-F5344CB8AC3E}">
        <p14:creationId xmlns:p14="http://schemas.microsoft.com/office/powerpoint/2010/main" val="99593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282963" y="1238080"/>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289304" y="2902913"/>
            <a:ext cx="9849751" cy="3032168"/>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r>
              <a:rPr lang="en-US" sz="2000">
                <a:latin typeface="Montserrat" panose="00000500000000000000" pitchFamily="2" charset="0"/>
              </a:rPr>
              <a:t>ConfigMaps Core Concepts</a:t>
            </a:r>
          </a:p>
          <a:p>
            <a:pPr marL="342900" indent="-228600">
              <a:spcAft>
                <a:spcPts val="600"/>
              </a:spcAft>
              <a:buFont typeface="Arial" panose="020B0604020202020204" pitchFamily="34" charset="0"/>
              <a:buChar char="•"/>
            </a:pPr>
            <a:r>
              <a:rPr lang="en-US" sz="2000">
                <a:latin typeface="Montserrat" panose="00000500000000000000" pitchFamily="2" charset="0"/>
              </a:rPr>
              <a:t>Creating a ConfigMap</a:t>
            </a:r>
          </a:p>
          <a:p>
            <a:pPr marL="342900" indent="-228600">
              <a:spcAft>
                <a:spcPts val="600"/>
              </a:spcAft>
              <a:buFont typeface="Arial" panose="020B0604020202020204" pitchFamily="34" charset="0"/>
              <a:buChar char="•"/>
            </a:pPr>
            <a:r>
              <a:rPr lang="en-US" sz="2000">
                <a:latin typeface="Montserrat" panose="00000500000000000000" pitchFamily="2" charset="0"/>
              </a:rPr>
              <a:t>Using a ConfigMap</a:t>
            </a:r>
          </a:p>
          <a:p>
            <a:pPr marL="342900" indent="-228600">
              <a:spcAft>
                <a:spcPts val="600"/>
              </a:spcAft>
              <a:buFont typeface="Arial" panose="020B0604020202020204" pitchFamily="34" charset="0"/>
              <a:buChar char="•"/>
            </a:pPr>
            <a:r>
              <a:rPr lang="en-US" sz="2000">
                <a:latin typeface="Montserrat" panose="00000500000000000000" pitchFamily="2" charset="0"/>
              </a:rPr>
              <a:t>Secrets Core Concepts</a:t>
            </a:r>
          </a:p>
          <a:p>
            <a:pPr marL="342900" indent="-228600">
              <a:spcAft>
                <a:spcPts val="600"/>
              </a:spcAft>
              <a:buFont typeface="Arial" panose="020B0604020202020204" pitchFamily="34" charset="0"/>
              <a:buChar char="•"/>
            </a:pPr>
            <a:r>
              <a:rPr lang="en-US" sz="2000">
                <a:latin typeface="Montserrat" panose="00000500000000000000" pitchFamily="2" charset="0"/>
              </a:rPr>
              <a:t>Creating a Secret</a:t>
            </a:r>
          </a:p>
          <a:p>
            <a:pPr marL="342900" indent="-228600">
              <a:spcAft>
                <a:spcPts val="600"/>
              </a:spcAft>
              <a:buFont typeface="Arial" panose="020B0604020202020204" pitchFamily="34" charset="0"/>
              <a:buChar char="•"/>
            </a:pPr>
            <a:r>
              <a:rPr lang="en-US" sz="2000">
                <a:latin typeface="Montserrat" panose="00000500000000000000" pitchFamily="2" charset="0"/>
              </a:rPr>
              <a:t>Using a Secret</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19" y="92128"/>
            <a:ext cx="7163830"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Creating Config Maps and Secrets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225662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2302C-7DD6-8A53-5ACC-11EDABDCE00E}"/>
              </a:ext>
            </a:extLst>
          </p:cNvPr>
          <p:cNvPicPr>
            <a:picLocks noChangeAspect="1"/>
          </p:cNvPicPr>
          <p:nvPr/>
        </p:nvPicPr>
        <p:blipFill>
          <a:blip r:embed="rId2"/>
          <a:stretch>
            <a:fillRect/>
          </a:stretch>
        </p:blipFill>
        <p:spPr>
          <a:xfrm>
            <a:off x="1477880" y="937044"/>
            <a:ext cx="9236240" cy="4983912"/>
          </a:xfrm>
          <a:prstGeom prst="rect">
            <a:avLst/>
          </a:prstGeom>
        </p:spPr>
      </p:pic>
    </p:spTree>
    <p:extLst>
      <p:ext uri="{BB962C8B-B14F-4D97-AF65-F5344CB8AC3E}">
        <p14:creationId xmlns:p14="http://schemas.microsoft.com/office/powerpoint/2010/main" val="371879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34ADBE-4401-AFE5-F6BF-09D437A4C423}"/>
              </a:ext>
            </a:extLst>
          </p:cNvPr>
          <p:cNvPicPr>
            <a:picLocks noChangeAspect="1"/>
          </p:cNvPicPr>
          <p:nvPr/>
        </p:nvPicPr>
        <p:blipFill>
          <a:blip r:embed="rId2"/>
          <a:stretch>
            <a:fillRect/>
          </a:stretch>
        </p:blipFill>
        <p:spPr>
          <a:xfrm>
            <a:off x="1401673" y="917992"/>
            <a:ext cx="9388654" cy="5022015"/>
          </a:xfrm>
          <a:prstGeom prst="rect">
            <a:avLst/>
          </a:prstGeom>
        </p:spPr>
      </p:pic>
    </p:spTree>
    <p:extLst>
      <p:ext uri="{BB962C8B-B14F-4D97-AF65-F5344CB8AC3E}">
        <p14:creationId xmlns:p14="http://schemas.microsoft.com/office/powerpoint/2010/main" val="319061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ConfigMaps Core Concepts</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ConfigMaps Core Concepts</a:t>
            </a:r>
          </a:p>
        </p:txBody>
      </p:sp>
    </p:spTree>
    <p:extLst>
      <p:ext uri="{BB962C8B-B14F-4D97-AF65-F5344CB8AC3E}">
        <p14:creationId xmlns:p14="http://schemas.microsoft.com/office/powerpoint/2010/main" val="4196174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1A8301-06F8-DE5C-978B-182419A279F6}"/>
              </a:ext>
            </a:extLst>
          </p:cNvPr>
          <p:cNvSpPr/>
          <p:nvPr/>
        </p:nvSpPr>
        <p:spPr>
          <a:xfrm>
            <a:off x="0" y="1"/>
            <a:ext cx="12192000" cy="1977656"/>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61CCE3-7B7F-7579-FCBE-30E3202B03E2}"/>
              </a:ext>
            </a:extLst>
          </p:cNvPr>
          <p:cNvSpPr txBox="1"/>
          <p:nvPr/>
        </p:nvSpPr>
        <p:spPr>
          <a:xfrm>
            <a:off x="1364512" y="425303"/>
            <a:ext cx="9462976" cy="830997"/>
          </a:xfrm>
          <a:prstGeom prst="rect">
            <a:avLst/>
          </a:prstGeom>
          <a:noFill/>
        </p:spPr>
        <p:txBody>
          <a:bodyPr wrap="square" rtlCol="0">
            <a:spAutoFit/>
          </a:bodyPr>
          <a:lstStyle/>
          <a:p>
            <a:pPr algn="ctr"/>
            <a:r>
              <a:rPr lang="en-US" sz="2400">
                <a:solidFill>
                  <a:schemeClr val="bg1"/>
                </a:solidFill>
                <a:latin typeface="Montserrat" panose="00000500000000000000" pitchFamily="2" charset="0"/>
              </a:rPr>
              <a:t>Config Maps </a:t>
            </a:r>
            <a:r>
              <a:rPr lang="vi-VN" sz="2400">
                <a:solidFill>
                  <a:schemeClr val="bg1"/>
                </a:solidFill>
                <a:latin typeface="Montserrat" panose="00000500000000000000" pitchFamily="2" charset="0"/>
              </a:rPr>
              <a:t>cung cấp cách lưu trữ configuration information</a:t>
            </a:r>
            <a:r>
              <a:rPr lang="en-US" sz="2400">
                <a:solidFill>
                  <a:schemeClr val="bg1"/>
                </a:solidFill>
                <a:latin typeface="Montserrat" panose="00000500000000000000" pitchFamily="2" charset="0"/>
              </a:rPr>
              <a:t> </a:t>
            </a:r>
            <a:r>
              <a:rPr lang="vi-VN" sz="2400">
                <a:solidFill>
                  <a:schemeClr val="bg1"/>
                </a:solidFill>
                <a:latin typeface="Montserrat" panose="00000500000000000000" pitchFamily="2" charset="0"/>
              </a:rPr>
              <a:t>và cung cấp thông tin đó cho containers</a:t>
            </a:r>
            <a:r>
              <a:rPr lang="en-US" sz="2400">
                <a:solidFill>
                  <a:schemeClr val="bg1"/>
                </a:solidFill>
                <a:latin typeface="Montserrat" panose="00000500000000000000" pitchFamily="2" charset="0"/>
              </a:rPr>
              <a:t>.</a:t>
            </a:r>
          </a:p>
        </p:txBody>
      </p:sp>
      <p:pic>
        <p:nvPicPr>
          <p:cNvPr id="7" name="Picture 6">
            <a:extLst>
              <a:ext uri="{FF2B5EF4-FFF2-40B4-BE49-F238E27FC236}">
                <a16:creationId xmlns:a16="http://schemas.microsoft.com/office/drawing/2014/main" id="{494BC6AD-7C08-EDD8-F682-BEF48C62A7C6}"/>
              </a:ext>
            </a:extLst>
          </p:cNvPr>
          <p:cNvPicPr>
            <a:picLocks noChangeAspect="1"/>
          </p:cNvPicPr>
          <p:nvPr/>
        </p:nvPicPr>
        <p:blipFill>
          <a:blip r:embed="rId2"/>
          <a:stretch>
            <a:fillRect/>
          </a:stretch>
        </p:blipFill>
        <p:spPr>
          <a:xfrm>
            <a:off x="8672043" y="4137056"/>
            <a:ext cx="3162574" cy="1646063"/>
          </a:xfrm>
          <a:prstGeom prst="rect">
            <a:avLst/>
          </a:prstGeom>
        </p:spPr>
      </p:pic>
      <p:sp>
        <p:nvSpPr>
          <p:cNvPr id="9" name="TextBox 8">
            <a:extLst>
              <a:ext uri="{FF2B5EF4-FFF2-40B4-BE49-F238E27FC236}">
                <a16:creationId xmlns:a16="http://schemas.microsoft.com/office/drawing/2014/main" id="{3EB67F09-8846-4F18-4C4E-BD01E5B848D7}"/>
              </a:ext>
            </a:extLst>
          </p:cNvPr>
          <p:cNvSpPr txBox="1"/>
          <p:nvPr/>
        </p:nvSpPr>
        <p:spPr>
          <a:xfrm>
            <a:off x="9263173" y="3584576"/>
            <a:ext cx="1980314" cy="400110"/>
          </a:xfrm>
          <a:prstGeom prst="rect">
            <a:avLst/>
          </a:prstGeom>
          <a:noFill/>
        </p:spPr>
        <p:txBody>
          <a:bodyPr wrap="square">
            <a:spAutoFit/>
          </a:bodyPr>
          <a:lstStyle/>
          <a:p>
            <a:r>
              <a:rPr lang="en-US" sz="2000">
                <a:latin typeface="Montserrat" panose="00000500000000000000" pitchFamily="2" charset="0"/>
              </a:rPr>
              <a:t>Config Maps</a:t>
            </a:r>
          </a:p>
        </p:txBody>
      </p:sp>
      <p:cxnSp>
        <p:nvCxnSpPr>
          <p:cNvPr id="10" name="Straight Connector 9">
            <a:extLst>
              <a:ext uri="{FF2B5EF4-FFF2-40B4-BE49-F238E27FC236}">
                <a16:creationId xmlns:a16="http://schemas.microsoft.com/office/drawing/2014/main" id="{C2F2834B-0D43-5957-B3A8-5A4269AAD8B7}"/>
              </a:ext>
            </a:extLst>
          </p:cNvPr>
          <p:cNvCxnSpPr>
            <a:cxnSpLocks/>
          </p:cNvCxnSpPr>
          <p:nvPr/>
        </p:nvCxnSpPr>
        <p:spPr>
          <a:xfrm>
            <a:off x="8442736" y="2414995"/>
            <a:ext cx="0" cy="419965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BDB5CF1-19B6-E39B-845C-B284F96BB3AD}"/>
              </a:ext>
            </a:extLst>
          </p:cNvPr>
          <p:cNvSpPr txBox="1"/>
          <p:nvPr/>
        </p:nvSpPr>
        <p:spPr>
          <a:xfrm>
            <a:off x="542260" y="2414994"/>
            <a:ext cx="7671169" cy="1477328"/>
          </a:xfrm>
          <a:prstGeom prst="rect">
            <a:avLst/>
          </a:prstGeom>
          <a:noFill/>
        </p:spPr>
        <p:txBody>
          <a:bodyPr wrap="square" rtlCol="0">
            <a:spAutoFit/>
          </a:bodyPr>
          <a:lstStyle/>
          <a:p>
            <a:pPr algn="just"/>
            <a:r>
              <a:rPr lang="vi-VN" b="1">
                <a:latin typeface="Montserrat" panose="00000500000000000000" pitchFamily="2" charset="0"/>
              </a:rPr>
              <a:t>"Provides a way to inject configuration data into a container":</a:t>
            </a:r>
          </a:p>
          <a:p>
            <a:pPr algn="just"/>
            <a:r>
              <a:rPr lang="vi-VN" i="1">
                <a:latin typeface="Montserrat" panose="00000500000000000000" pitchFamily="2" charset="0"/>
              </a:rPr>
              <a:t>ConfigMap cung cấp cách để chèn dữ liệu cấu hình vào một container trong Kubernetes.</a:t>
            </a:r>
            <a:r>
              <a:rPr lang="vi-VN">
                <a:latin typeface="Montserrat" panose="00000500000000000000" pitchFamily="2" charset="0"/>
              </a:rPr>
              <a:t> Điều này có nghĩa là bạn có thể cung cấp thông tin cấu hình như biến môi trường, tùy chọn dòng lệnh, hoặc các tài nguyên cấu hình khác cho container.</a:t>
            </a:r>
            <a:endParaRPr lang="en-US">
              <a:latin typeface="Montserrat" panose="00000500000000000000" pitchFamily="2" charset="0"/>
            </a:endParaRPr>
          </a:p>
        </p:txBody>
      </p:sp>
      <p:sp>
        <p:nvSpPr>
          <p:cNvPr id="13" name="TextBox 12">
            <a:extLst>
              <a:ext uri="{FF2B5EF4-FFF2-40B4-BE49-F238E27FC236}">
                <a16:creationId xmlns:a16="http://schemas.microsoft.com/office/drawing/2014/main" id="{5286D28E-4719-62F8-2519-780D839052EC}"/>
              </a:ext>
            </a:extLst>
          </p:cNvPr>
          <p:cNvSpPr txBox="1"/>
          <p:nvPr/>
        </p:nvSpPr>
        <p:spPr>
          <a:xfrm>
            <a:off x="542259" y="3984686"/>
            <a:ext cx="7671169" cy="2585323"/>
          </a:xfrm>
          <a:prstGeom prst="rect">
            <a:avLst/>
          </a:prstGeom>
          <a:noFill/>
        </p:spPr>
        <p:txBody>
          <a:bodyPr wrap="square" rtlCol="0">
            <a:spAutoFit/>
          </a:bodyPr>
          <a:lstStyle/>
          <a:p>
            <a:pPr algn="just"/>
            <a:r>
              <a:rPr lang="vi-VN" b="1">
                <a:latin typeface="Montserrat" panose="00000500000000000000" pitchFamily="2" charset="0"/>
              </a:rPr>
              <a:t>"Can store entire files or provide key/value pairs":</a:t>
            </a:r>
          </a:p>
          <a:p>
            <a:pPr algn="just"/>
            <a:r>
              <a:rPr lang="vi-VN" i="1">
                <a:latin typeface="Montserrat" panose="00000500000000000000" pitchFamily="2" charset="0"/>
              </a:rPr>
              <a:t>ConfigMap có thể lưu trữ cả tệp tin hoặc cung cấp các cặp key/value (khóa/giá trị). </a:t>
            </a:r>
            <a:r>
              <a:rPr lang="vi-VN">
                <a:latin typeface="Montserrat" panose="00000500000000000000" pitchFamily="2" charset="0"/>
              </a:rPr>
              <a:t>Bạn có thể lưu trữ toàn bộ tệp tin hoặc chỉ lưu trữ các giá trị như biến môi trường. Điều này giúp bạn quản lý dễ dàng các thông tin cấu hình phức tạp hoặc đơn giản.</a:t>
            </a:r>
            <a:endParaRPr lang="en-US">
              <a:latin typeface="Montserrat" panose="00000500000000000000" pitchFamily="2" charset="0"/>
            </a:endParaRPr>
          </a:p>
          <a:p>
            <a:pPr marL="808038" indent="-285750" algn="just">
              <a:buFont typeface="Arial" panose="020B0604020202020204" pitchFamily="34" charset="0"/>
              <a:buChar char="•"/>
            </a:pPr>
            <a:r>
              <a:rPr lang="en-US">
                <a:latin typeface="Montserrat" panose="00000500000000000000" pitchFamily="2" charset="0"/>
              </a:rPr>
              <a:t>Store in a File. Key is the filename, value is the file contents (can be JSON, XML, keys/values, etc.).</a:t>
            </a:r>
          </a:p>
          <a:p>
            <a:pPr marL="808038" indent="-285750" algn="just">
              <a:buFont typeface="Arial" panose="020B0604020202020204" pitchFamily="34" charset="0"/>
              <a:buChar char="•"/>
            </a:pPr>
            <a:r>
              <a:rPr lang="en-US">
                <a:latin typeface="Montserrat" panose="00000500000000000000" pitchFamily="2" charset="0"/>
              </a:rPr>
              <a:t>Provide on the command-line</a:t>
            </a:r>
          </a:p>
          <a:p>
            <a:pPr marL="808038" indent="-285750" algn="just">
              <a:buFont typeface="Arial" panose="020B0604020202020204" pitchFamily="34" charset="0"/>
              <a:buChar char="•"/>
            </a:pPr>
            <a:r>
              <a:rPr lang="en-US">
                <a:latin typeface="Montserrat" panose="00000500000000000000" pitchFamily="2" charset="0"/>
              </a:rPr>
              <a:t>Config Map manifest</a:t>
            </a:r>
          </a:p>
        </p:txBody>
      </p:sp>
    </p:spTree>
    <p:extLst>
      <p:ext uri="{BB962C8B-B14F-4D97-AF65-F5344CB8AC3E}">
        <p14:creationId xmlns:p14="http://schemas.microsoft.com/office/powerpoint/2010/main" val="22319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90BD7B-0AF5-9EBA-0351-0E87B85D9F95}"/>
              </a:ext>
            </a:extLst>
          </p:cNvPr>
          <p:cNvSpPr txBox="1"/>
          <p:nvPr/>
        </p:nvSpPr>
        <p:spPr>
          <a:xfrm>
            <a:off x="2155086" y="192790"/>
            <a:ext cx="7881827" cy="584775"/>
          </a:xfrm>
          <a:prstGeom prst="rect">
            <a:avLst/>
          </a:prstGeom>
          <a:noFill/>
        </p:spPr>
        <p:txBody>
          <a:bodyPr wrap="square">
            <a:spAutoFit/>
          </a:bodyPr>
          <a:lstStyle/>
          <a:p>
            <a:pPr algn="ctr"/>
            <a:r>
              <a:rPr lang="en-US" sz="3200">
                <a:latin typeface="Montserrat" panose="00000500000000000000" pitchFamily="2" charset="0"/>
              </a:rPr>
              <a:t>Accessing Config Map Data in a Pod</a:t>
            </a:r>
          </a:p>
        </p:txBody>
      </p:sp>
      <p:pic>
        <p:nvPicPr>
          <p:cNvPr id="7" name="Picture 6">
            <a:extLst>
              <a:ext uri="{FF2B5EF4-FFF2-40B4-BE49-F238E27FC236}">
                <a16:creationId xmlns:a16="http://schemas.microsoft.com/office/drawing/2014/main" id="{6D5D1457-EF10-5664-BA20-9F5DCD2BBA0A}"/>
              </a:ext>
            </a:extLst>
          </p:cNvPr>
          <p:cNvPicPr>
            <a:picLocks noChangeAspect="1"/>
          </p:cNvPicPr>
          <p:nvPr/>
        </p:nvPicPr>
        <p:blipFill>
          <a:blip r:embed="rId2"/>
          <a:stretch>
            <a:fillRect/>
          </a:stretch>
        </p:blipFill>
        <p:spPr>
          <a:xfrm>
            <a:off x="3360182" y="3591744"/>
            <a:ext cx="5471634" cy="2545301"/>
          </a:xfrm>
          <a:prstGeom prst="rect">
            <a:avLst/>
          </a:prstGeom>
        </p:spPr>
      </p:pic>
      <p:sp>
        <p:nvSpPr>
          <p:cNvPr id="8" name="TextBox 7">
            <a:extLst>
              <a:ext uri="{FF2B5EF4-FFF2-40B4-BE49-F238E27FC236}">
                <a16:creationId xmlns:a16="http://schemas.microsoft.com/office/drawing/2014/main" id="{05C21DF4-753F-B5F3-A5A9-AD30F677EAAC}"/>
              </a:ext>
            </a:extLst>
          </p:cNvPr>
          <p:cNvSpPr txBox="1"/>
          <p:nvPr/>
        </p:nvSpPr>
        <p:spPr>
          <a:xfrm>
            <a:off x="1205022" y="1562986"/>
            <a:ext cx="9781953" cy="1015663"/>
          </a:xfrm>
          <a:prstGeom prst="rect">
            <a:avLst/>
          </a:prstGeom>
          <a:noFill/>
        </p:spPr>
        <p:txBody>
          <a:bodyPr wrap="square" rtlCol="0">
            <a:spAutoFit/>
          </a:bodyPr>
          <a:lstStyle/>
          <a:p>
            <a:r>
              <a:rPr lang="en-US" sz="2000">
                <a:latin typeface="Montserrat" panose="00000500000000000000" pitchFamily="2" charset="0"/>
              </a:rPr>
              <a:t>ConfigMaps can be accessed from a Pod using:</a:t>
            </a:r>
          </a:p>
          <a:p>
            <a:pPr marL="1254125" indent="-541338">
              <a:buFont typeface="Arial" panose="020B0604020202020204" pitchFamily="34" charset="0"/>
              <a:buChar char="•"/>
            </a:pPr>
            <a:r>
              <a:rPr lang="en-US" sz="2000">
                <a:latin typeface="Montserrat" panose="00000500000000000000" pitchFamily="2" charset="0"/>
              </a:rPr>
              <a:t>Environment variables (key/value)</a:t>
            </a:r>
          </a:p>
          <a:p>
            <a:pPr marL="1254125" indent="-541338">
              <a:buFont typeface="Arial" panose="020B0604020202020204" pitchFamily="34" charset="0"/>
              <a:buChar char="•"/>
            </a:pPr>
            <a:r>
              <a:rPr lang="en-US" sz="2000">
                <a:latin typeface="Montserrat" panose="00000500000000000000" pitchFamily="2" charset="0"/>
              </a:rPr>
              <a:t>Config Map Volume (access as files)</a:t>
            </a:r>
          </a:p>
        </p:txBody>
      </p:sp>
    </p:spTree>
    <p:extLst>
      <p:ext uri="{BB962C8B-B14F-4D97-AF65-F5344CB8AC3E}">
        <p14:creationId xmlns:p14="http://schemas.microsoft.com/office/powerpoint/2010/main" val="173019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Config Map</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ConfigMaps Core Concepts</a:t>
            </a:r>
          </a:p>
        </p:txBody>
      </p:sp>
    </p:spTree>
    <p:extLst>
      <p:ext uri="{BB962C8B-B14F-4D97-AF65-F5344CB8AC3E}">
        <p14:creationId xmlns:p14="http://schemas.microsoft.com/office/powerpoint/2010/main" val="3913849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D2B5D-488C-3217-2A23-7E7A22A68515}"/>
              </a:ext>
            </a:extLst>
          </p:cNvPr>
          <p:cNvPicPr>
            <a:picLocks noChangeAspect="1"/>
          </p:cNvPicPr>
          <p:nvPr/>
        </p:nvPicPr>
        <p:blipFill>
          <a:blip r:embed="rId2"/>
          <a:stretch>
            <a:fillRect/>
          </a:stretch>
        </p:blipFill>
        <p:spPr>
          <a:xfrm>
            <a:off x="0" y="-1"/>
            <a:ext cx="12224136" cy="6166885"/>
          </a:xfrm>
          <a:prstGeom prst="rect">
            <a:avLst/>
          </a:prstGeom>
        </p:spPr>
      </p:pic>
    </p:spTree>
    <p:extLst>
      <p:ext uri="{BB962C8B-B14F-4D97-AF65-F5344CB8AC3E}">
        <p14:creationId xmlns:p14="http://schemas.microsoft.com/office/powerpoint/2010/main" val="11798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DD0CF-88D7-EC95-6AFB-D7DC66E69182}"/>
              </a:ext>
            </a:extLst>
          </p:cNvPr>
          <p:cNvPicPr>
            <a:picLocks noChangeAspect="1"/>
          </p:cNvPicPr>
          <p:nvPr/>
        </p:nvPicPr>
        <p:blipFill>
          <a:blip r:embed="rId2"/>
          <a:stretch>
            <a:fillRect/>
          </a:stretch>
        </p:blipFill>
        <p:spPr>
          <a:xfrm>
            <a:off x="0" y="0"/>
            <a:ext cx="12192000" cy="6697398"/>
          </a:xfrm>
          <a:prstGeom prst="rect">
            <a:avLst/>
          </a:prstGeom>
        </p:spPr>
      </p:pic>
    </p:spTree>
    <p:extLst>
      <p:ext uri="{BB962C8B-B14F-4D97-AF65-F5344CB8AC3E}">
        <p14:creationId xmlns:p14="http://schemas.microsoft.com/office/powerpoint/2010/main" val="2058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A25B3-943F-203C-B2AA-A2499B4894B2}"/>
              </a:ext>
            </a:extLst>
          </p:cNvPr>
          <p:cNvPicPr>
            <a:picLocks noChangeAspect="1"/>
          </p:cNvPicPr>
          <p:nvPr/>
        </p:nvPicPr>
        <p:blipFill>
          <a:blip r:embed="rId2"/>
          <a:stretch>
            <a:fillRect/>
          </a:stretch>
        </p:blipFill>
        <p:spPr>
          <a:xfrm>
            <a:off x="0" y="0"/>
            <a:ext cx="12204144" cy="6858000"/>
          </a:xfrm>
          <a:prstGeom prst="rect">
            <a:avLst/>
          </a:prstGeom>
        </p:spPr>
      </p:pic>
    </p:spTree>
    <p:extLst>
      <p:ext uri="{BB962C8B-B14F-4D97-AF65-F5344CB8AC3E}">
        <p14:creationId xmlns:p14="http://schemas.microsoft.com/office/powerpoint/2010/main" val="77768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13706-96CD-3049-AA90-FB986DF28B0A}"/>
              </a:ext>
            </a:extLst>
          </p:cNvPr>
          <p:cNvSpPr txBox="1"/>
          <p:nvPr/>
        </p:nvSpPr>
        <p:spPr>
          <a:xfrm>
            <a:off x="2430573" y="531627"/>
            <a:ext cx="7330853" cy="584775"/>
          </a:xfrm>
          <a:prstGeom prst="rect">
            <a:avLst/>
          </a:prstGeom>
          <a:noFill/>
        </p:spPr>
        <p:txBody>
          <a:bodyPr wrap="none" rtlCol="0">
            <a:spAutoFit/>
          </a:bodyPr>
          <a:lstStyle/>
          <a:p>
            <a:r>
              <a:rPr lang="en-US" sz="3200">
                <a:latin typeface="Montserrat" panose="00000500000000000000" pitchFamily="2" charset="0"/>
              </a:rPr>
              <a:t>Defining a Deployment with YAML</a:t>
            </a:r>
          </a:p>
        </p:txBody>
      </p:sp>
      <p:pic>
        <p:nvPicPr>
          <p:cNvPr id="6" name="Picture 5">
            <a:extLst>
              <a:ext uri="{FF2B5EF4-FFF2-40B4-BE49-F238E27FC236}">
                <a16:creationId xmlns:a16="http://schemas.microsoft.com/office/drawing/2014/main" id="{0CA88583-D9DB-60E2-9216-DC8A3AD42681}"/>
              </a:ext>
            </a:extLst>
          </p:cNvPr>
          <p:cNvPicPr>
            <a:picLocks noChangeAspect="1"/>
          </p:cNvPicPr>
          <p:nvPr/>
        </p:nvPicPr>
        <p:blipFill>
          <a:blip r:embed="rId2"/>
          <a:stretch>
            <a:fillRect/>
          </a:stretch>
        </p:blipFill>
        <p:spPr>
          <a:xfrm>
            <a:off x="1980843" y="1958212"/>
            <a:ext cx="8230313" cy="2941575"/>
          </a:xfrm>
          <a:prstGeom prst="rect">
            <a:avLst/>
          </a:prstGeom>
        </p:spPr>
      </p:pic>
      <p:sp>
        <p:nvSpPr>
          <p:cNvPr id="7" name="TextBox 6">
            <a:extLst>
              <a:ext uri="{FF2B5EF4-FFF2-40B4-BE49-F238E27FC236}">
                <a16:creationId xmlns:a16="http://schemas.microsoft.com/office/drawing/2014/main" id="{DB5CF5EB-AECB-D0C5-FA2F-5F0FB91F3B2F}"/>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Creating a Deployment</a:t>
            </a:r>
          </a:p>
        </p:txBody>
      </p:sp>
    </p:spTree>
    <p:extLst>
      <p:ext uri="{BB962C8B-B14F-4D97-AF65-F5344CB8AC3E}">
        <p14:creationId xmlns:p14="http://schemas.microsoft.com/office/powerpoint/2010/main" val="4072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C5092-A09E-E5E4-D44D-E56E25F2AA53}"/>
              </a:ext>
            </a:extLst>
          </p:cNvPr>
          <p:cNvPicPr>
            <a:picLocks noChangeAspect="1"/>
          </p:cNvPicPr>
          <p:nvPr/>
        </p:nvPicPr>
        <p:blipFill>
          <a:blip r:embed="rId2"/>
          <a:stretch>
            <a:fillRect/>
          </a:stretch>
        </p:blipFill>
        <p:spPr>
          <a:xfrm>
            <a:off x="0" y="0"/>
            <a:ext cx="12204144" cy="6858000"/>
          </a:xfrm>
          <a:prstGeom prst="rect">
            <a:avLst/>
          </a:prstGeom>
        </p:spPr>
      </p:pic>
    </p:spTree>
    <p:extLst>
      <p:ext uri="{BB962C8B-B14F-4D97-AF65-F5344CB8AC3E}">
        <p14:creationId xmlns:p14="http://schemas.microsoft.com/office/powerpoint/2010/main" val="31185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Using a Config Map</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Using a Config Map</a:t>
            </a:r>
          </a:p>
        </p:txBody>
      </p:sp>
    </p:spTree>
    <p:extLst>
      <p:ext uri="{BB962C8B-B14F-4D97-AF65-F5344CB8AC3E}">
        <p14:creationId xmlns:p14="http://schemas.microsoft.com/office/powerpoint/2010/main" val="2345083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19F5A-7483-A432-372A-409C878767E7}"/>
              </a:ext>
            </a:extLst>
          </p:cNvPr>
          <p:cNvPicPr>
            <a:picLocks noChangeAspect="1"/>
          </p:cNvPicPr>
          <p:nvPr/>
        </p:nvPicPr>
        <p:blipFill>
          <a:blip r:embed="rId2"/>
          <a:stretch>
            <a:fillRect/>
          </a:stretch>
        </p:blipFill>
        <p:spPr>
          <a:xfrm>
            <a:off x="0" y="-1"/>
            <a:ext cx="12192000" cy="6892187"/>
          </a:xfrm>
          <a:prstGeom prst="rect">
            <a:avLst/>
          </a:prstGeom>
        </p:spPr>
      </p:pic>
    </p:spTree>
    <p:extLst>
      <p:ext uri="{BB962C8B-B14F-4D97-AF65-F5344CB8AC3E}">
        <p14:creationId xmlns:p14="http://schemas.microsoft.com/office/powerpoint/2010/main" val="36466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76986A-A736-A58D-4460-B0B8114D5970}"/>
              </a:ext>
            </a:extLst>
          </p:cNvPr>
          <p:cNvPicPr>
            <a:picLocks noChangeAspect="1"/>
          </p:cNvPicPr>
          <p:nvPr/>
        </p:nvPicPr>
        <p:blipFill>
          <a:blip r:embed="rId2"/>
          <a:stretch>
            <a:fillRect/>
          </a:stretch>
        </p:blipFill>
        <p:spPr>
          <a:xfrm>
            <a:off x="1085686" y="284504"/>
            <a:ext cx="10020627" cy="5556894"/>
          </a:xfrm>
          <a:prstGeom prst="rect">
            <a:avLst/>
          </a:prstGeom>
        </p:spPr>
      </p:pic>
    </p:spTree>
    <p:extLst>
      <p:ext uri="{BB962C8B-B14F-4D97-AF65-F5344CB8AC3E}">
        <p14:creationId xmlns:p14="http://schemas.microsoft.com/office/powerpoint/2010/main" val="234330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CD762-A7CC-C515-BE8B-B48F4ECBDE1D}"/>
              </a:ext>
            </a:extLst>
          </p:cNvPr>
          <p:cNvPicPr>
            <a:picLocks noChangeAspect="1"/>
          </p:cNvPicPr>
          <p:nvPr/>
        </p:nvPicPr>
        <p:blipFill>
          <a:blip r:embed="rId2"/>
          <a:stretch>
            <a:fillRect/>
          </a:stretch>
        </p:blipFill>
        <p:spPr>
          <a:xfrm>
            <a:off x="986829" y="547179"/>
            <a:ext cx="10383272" cy="5763642"/>
          </a:xfrm>
          <a:prstGeom prst="rect">
            <a:avLst/>
          </a:prstGeom>
        </p:spPr>
      </p:pic>
    </p:spTree>
    <p:extLst>
      <p:ext uri="{BB962C8B-B14F-4D97-AF65-F5344CB8AC3E}">
        <p14:creationId xmlns:p14="http://schemas.microsoft.com/office/powerpoint/2010/main" val="357302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71ADB-4C08-66DF-1A29-4BE6B1D239EE}"/>
              </a:ext>
            </a:extLst>
          </p:cNvPr>
          <p:cNvPicPr>
            <a:picLocks noChangeAspect="1"/>
          </p:cNvPicPr>
          <p:nvPr/>
        </p:nvPicPr>
        <p:blipFill>
          <a:blip r:embed="rId2"/>
          <a:stretch>
            <a:fillRect/>
          </a:stretch>
        </p:blipFill>
        <p:spPr>
          <a:xfrm>
            <a:off x="1148647" y="601192"/>
            <a:ext cx="9894705" cy="5655616"/>
          </a:xfrm>
          <a:prstGeom prst="rect">
            <a:avLst/>
          </a:prstGeom>
        </p:spPr>
      </p:pic>
    </p:spTree>
    <p:extLst>
      <p:ext uri="{BB962C8B-B14F-4D97-AF65-F5344CB8AC3E}">
        <p14:creationId xmlns:p14="http://schemas.microsoft.com/office/powerpoint/2010/main" val="26838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ConfigMaps in Action</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ConfigMaps in Action</a:t>
            </a:r>
          </a:p>
        </p:txBody>
      </p:sp>
    </p:spTree>
    <p:extLst>
      <p:ext uri="{BB962C8B-B14F-4D97-AF65-F5344CB8AC3E}">
        <p14:creationId xmlns:p14="http://schemas.microsoft.com/office/powerpoint/2010/main" val="2135161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Secrets Core Concepts</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Secrets Core Concepts</a:t>
            </a:r>
          </a:p>
        </p:txBody>
      </p:sp>
    </p:spTree>
    <p:extLst>
      <p:ext uri="{BB962C8B-B14F-4D97-AF65-F5344CB8AC3E}">
        <p14:creationId xmlns:p14="http://schemas.microsoft.com/office/powerpoint/2010/main" val="1507260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26FD-27B2-90BC-92B7-A9B7FE4462E7}"/>
              </a:ext>
            </a:extLst>
          </p:cNvPr>
          <p:cNvSpPr/>
          <p:nvPr/>
        </p:nvSpPr>
        <p:spPr>
          <a:xfrm>
            <a:off x="0" y="-6936"/>
            <a:ext cx="12192000" cy="1384995"/>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59B4F3-F1D6-1363-6EBD-8176CFAD104F}"/>
              </a:ext>
            </a:extLst>
          </p:cNvPr>
          <p:cNvSpPr txBox="1"/>
          <p:nvPr/>
        </p:nvSpPr>
        <p:spPr>
          <a:xfrm>
            <a:off x="1329068" y="131892"/>
            <a:ext cx="9271591" cy="1200329"/>
          </a:xfrm>
          <a:prstGeom prst="rect">
            <a:avLst/>
          </a:prstGeom>
          <a:noFill/>
        </p:spPr>
        <p:txBody>
          <a:bodyPr wrap="square" rtlCol="0">
            <a:spAutoFit/>
          </a:bodyPr>
          <a:lstStyle/>
          <a:p>
            <a:pPr algn="ctr"/>
            <a:r>
              <a:rPr lang="en-US" sz="2400">
                <a:solidFill>
                  <a:schemeClr val="bg1"/>
                </a:solidFill>
                <a:latin typeface="Montserrat" panose="00000500000000000000" pitchFamily="2" charset="0"/>
              </a:rPr>
              <a:t>M</a:t>
            </a:r>
            <a:r>
              <a:rPr lang="vi-VN" sz="2400">
                <a:solidFill>
                  <a:schemeClr val="bg1"/>
                </a:solidFill>
                <a:latin typeface="Montserrat" panose="00000500000000000000" pitchFamily="2" charset="0"/>
              </a:rPr>
              <a:t>ột Secret trong Kubernetes là một đối tượng chứa một lượng nhỏ dữ liệu nhạy cảm như mật khẩu, mã thông báo (token) hoặc khóa.</a:t>
            </a:r>
            <a:endParaRPr lang="en-US" sz="2400">
              <a:solidFill>
                <a:schemeClr val="bg1"/>
              </a:solidFill>
              <a:latin typeface="Montserrat" panose="00000500000000000000" pitchFamily="2" charset="0"/>
            </a:endParaRPr>
          </a:p>
        </p:txBody>
      </p:sp>
      <p:pic>
        <p:nvPicPr>
          <p:cNvPr id="7" name="Picture 6">
            <a:extLst>
              <a:ext uri="{FF2B5EF4-FFF2-40B4-BE49-F238E27FC236}">
                <a16:creationId xmlns:a16="http://schemas.microsoft.com/office/drawing/2014/main" id="{6B94AF36-85AA-1952-4731-8574975DA8C9}"/>
              </a:ext>
            </a:extLst>
          </p:cNvPr>
          <p:cNvPicPr>
            <a:picLocks noChangeAspect="1"/>
          </p:cNvPicPr>
          <p:nvPr/>
        </p:nvPicPr>
        <p:blipFill>
          <a:blip r:embed="rId2"/>
          <a:stretch>
            <a:fillRect/>
          </a:stretch>
        </p:blipFill>
        <p:spPr>
          <a:xfrm>
            <a:off x="187842" y="2822824"/>
            <a:ext cx="1623201" cy="2743438"/>
          </a:xfrm>
          <a:prstGeom prst="rect">
            <a:avLst/>
          </a:prstGeom>
        </p:spPr>
      </p:pic>
      <p:cxnSp>
        <p:nvCxnSpPr>
          <p:cNvPr id="8" name="Straight Connector 7">
            <a:extLst>
              <a:ext uri="{FF2B5EF4-FFF2-40B4-BE49-F238E27FC236}">
                <a16:creationId xmlns:a16="http://schemas.microsoft.com/office/drawing/2014/main" id="{9FAA15B7-D9B3-8BC5-6FDE-1A3588AD9FE8}"/>
              </a:ext>
            </a:extLst>
          </p:cNvPr>
          <p:cNvCxnSpPr>
            <a:cxnSpLocks/>
          </p:cNvCxnSpPr>
          <p:nvPr/>
        </p:nvCxnSpPr>
        <p:spPr>
          <a:xfrm>
            <a:off x="1995823" y="1858946"/>
            <a:ext cx="0" cy="419965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4020161-9AE8-2C99-BA9B-CC0D57034972}"/>
              </a:ext>
            </a:extLst>
          </p:cNvPr>
          <p:cNvSpPr txBox="1"/>
          <p:nvPr/>
        </p:nvSpPr>
        <p:spPr>
          <a:xfrm>
            <a:off x="2361340" y="1516887"/>
            <a:ext cx="9642818" cy="5355312"/>
          </a:xfrm>
          <a:prstGeom prst="rect">
            <a:avLst/>
          </a:prstGeom>
          <a:noFill/>
        </p:spPr>
        <p:txBody>
          <a:bodyPr wrap="square" rtlCol="0">
            <a:spAutoFit/>
          </a:bodyPr>
          <a:lstStyle/>
          <a:p>
            <a:r>
              <a:rPr lang="vi-VN">
                <a:latin typeface="Montserrat" panose="00000500000000000000" pitchFamily="2" charset="0"/>
              </a:rPr>
              <a:t>Kubernetes có khả năng lưu trữ thông tin nhạy cảm như mật khẩu, khóa, chứng chỉ, và nhiều thông tin khác.</a:t>
            </a:r>
            <a:endParaRPr lang="en-US">
              <a:latin typeface="Montserrat" panose="00000500000000000000" pitchFamily="2" charset="0"/>
            </a:endParaRPr>
          </a:p>
          <a:p>
            <a:endParaRPr lang="en-US">
              <a:latin typeface="Montserrat" panose="00000500000000000000" pitchFamily="2" charset="0"/>
            </a:endParaRPr>
          </a:p>
          <a:p>
            <a:r>
              <a:rPr lang="vi-VN">
                <a:latin typeface="Montserrat" panose="00000500000000000000" pitchFamily="2" charset="0"/>
              </a:rPr>
              <a:t>Kubernetes không nên lưu trữ các thông tin nhạy cảm trong hình ảnh container, trong các tệp tin hoặc trong các tài liệu triển khai. Thay vào đó, nó sử dụng cơ chế Secrets riêng để quản lý các thông tin nhạy cảm này.</a:t>
            </a:r>
            <a:endParaRPr lang="en-US">
              <a:latin typeface="Montserrat" panose="00000500000000000000" pitchFamily="2" charset="0"/>
            </a:endParaRPr>
          </a:p>
          <a:p>
            <a:endParaRPr lang="en-US">
              <a:latin typeface="Montserrat" panose="00000500000000000000" pitchFamily="2" charset="0"/>
            </a:endParaRPr>
          </a:p>
          <a:p>
            <a:r>
              <a:rPr lang="vi-VN">
                <a:latin typeface="Montserrat" panose="00000500000000000000" pitchFamily="2" charset="0"/>
              </a:rPr>
              <a:t>Kubernetes cho phép gắn kết (mount) các Secrets vào Pods dưới dạng tệp tin hoặc biến môi trường. Điều này giúp ứng dụng trong Pod có thể truy cập thông tin nhạy cảm một cách an toàn.</a:t>
            </a:r>
            <a:endParaRPr lang="en-US">
              <a:latin typeface="Montserrat" panose="00000500000000000000" pitchFamily="2" charset="0"/>
            </a:endParaRPr>
          </a:p>
          <a:p>
            <a:endParaRPr lang="en-US">
              <a:latin typeface="Montserrat" panose="00000500000000000000" pitchFamily="2" charset="0"/>
            </a:endParaRPr>
          </a:p>
          <a:p>
            <a:r>
              <a:rPr lang="vi-VN">
                <a:latin typeface="Montserrat" panose="00000500000000000000" pitchFamily="2" charset="0"/>
              </a:rPr>
              <a:t>Kubernetes chỉ cung cấp Secrets cho các Node có Pod yêu cầu thông tin nhạy cảm. Thông tin nhạy cảm chỉ được truy cập bởi các Pods có quyền truy cập thích hợp.</a:t>
            </a:r>
            <a:endParaRPr lang="en-US">
              <a:latin typeface="Montserrat" panose="00000500000000000000" pitchFamily="2" charset="0"/>
            </a:endParaRPr>
          </a:p>
          <a:p>
            <a:endParaRPr lang="en-US">
              <a:latin typeface="Montserrat" panose="00000500000000000000" pitchFamily="2" charset="0"/>
            </a:endParaRPr>
          </a:p>
          <a:p>
            <a:r>
              <a:rPr lang="vi-VN">
                <a:latin typeface="Montserrat" panose="00000500000000000000" pitchFamily="2" charset="0"/>
              </a:rPr>
              <a:t>Secrets được lưu trữ trong tmpfs trên Node (máy chủ), một không gian lưu trữ tạm thời nhanh chóng trong bộ nhớ RAM, không lưu trữ trên đĩa cứng. Điều này giúp tăng tính bảo mật và tránh lưu trữ thông tin nhạy cảm trên đĩa mà có thể bị truy cập bởi người khác.</a:t>
            </a:r>
            <a:endParaRPr lang="en-US">
              <a:latin typeface="Montserrat" panose="00000500000000000000" pitchFamily="2" charset="0"/>
            </a:endParaRPr>
          </a:p>
        </p:txBody>
      </p:sp>
    </p:spTree>
    <p:extLst>
      <p:ext uri="{BB962C8B-B14F-4D97-AF65-F5344CB8AC3E}">
        <p14:creationId xmlns:p14="http://schemas.microsoft.com/office/powerpoint/2010/main" val="348556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0E0E41-A02C-0D80-8AC2-3D761C438593}"/>
              </a:ext>
            </a:extLst>
          </p:cNvPr>
          <p:cNvPicPr>
            <a:picLocks noChangeAspect="1"/>
          </p:cNvPicPr>
          <p:nvPr/>
        </p:nvPicPr>
        <p:blipFill>
          <a:blip r:embed="rId2"/>
          <a:stretch>
            <a:fillRect/>
          </a:stretch>
        </p:blipFill>
        <p:spPr>
          <a:xfrm>
            <a:off x="10103939" y="1778543"/>
            <a:ext cx="2088061" cy="2682472"/>
          </a:xfrm>
          <a:prstGeom prst="rect">
            <a:avLst/>
          </a:prstGeom>
        </p:spPr>
      </p:pic>
      <p:cxnSp>
        <p:nvCxnSpPr>
          <p:cNvPr id="6" name="Straight Connector 5">
            <a:extLst>
              <a:ext uri="{FF2B5EF4-FFF2-40B4-BE49-F238E27FC236}">
                <a16:creationId xmlns:a16="http://schemas.microsoft.com/office/drawing/2014/main" id="{0F89F5F8-0937-9DC9-17EB-D5FE02364394}"/>
              </a:ext>
            </a:extLst>
          </p:cNvPr>
          <p:cNvCxnSpPr>
            <a:cxnSpLocks/>
          </p:cNvCxnSpPr>
          <p:nvPr/>
        </p:nvCxnSpPr>
        <p:spPr>
          <a:xfrm>
            <a:off x="10152498" y="499730"/>
            <a:ext cx="0" cy="5837275"/>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0D5BC2-8C6C-B0A6-C564-5AC3F0279201}"/>
              </a:ext>
            </a:extLst>
          </p:cNvPr>
          <p:cNvSpPr txBox="1"/>
          <p:nvPr/>
        </p:nvSpPr>
        <p:spPr>
          <a:xfrm>
            <a:off x="202020" y="180752"/>
            <a:ext cx="9863828" cy="1077218"/>
          </a:xfrm>
          <a:prstGeom prst="rect">
            <a:avLst/>
          </a:prstGeom>
          <a:noFill/>
        </p:spPr>
        <p:txBody>
          <a:bodyPr wrap="square" rtlCol="0">
            <a:spAutoFit/>
          </a:bodyPr>
          <a:lstStyle/>
          <a:p>
            <a:pPr algn="just"/>
            <a:r>
              <a:rPr lang="en-US" sz="1600" b="1">
                <a:latin typeface="Montserrat" panose="00000500000000000000" pitchFamily="2" charset="0"/>
              </a:rPr>
              <a:t>Enable encryption at rest for cluster data</a:t>
            </a:r>
          </a:p>
          <a:p>
            <a:pPr algn="just"/>
            <a:r>
              <a:rPr lang="en-US" sz="1600">
                <a:latin typeface="Montserrat" panose="00000500000000000000" pitchFamily="2" charset="0"/>
              </a:rPr>
              <a:t>(https://kubernetes.io/docs/tasks/administer -cluster/encrypt-data)</a:t>
            </a:r>
          </a:p>
          <a:p>
            <a:pPr algn="just"/>
            <a:r>
              <a:rPr lang="vi-VN" sz="1600">
                <a:latin typeface="Montserrat" panose="00000500000000000000" pitchFamily="2" charset="0"/>
              </a:rPr>
              <a:t>Bật mã hóa dữ liệu nghỉ (encryption at rest) cho dữ liệu trong cụm Kubernetes. Điều này đảm bảo rằng dữ liệu lưu trữ trên các thiết bị lưu trữ (như đĩa cứng) được mã hóa và bảo vệ an toàn.</a:t>
            </a:r>
            <a:endParaRPr lang="en-US" sz="1600">
              <a:latin typeface="Montserrat" panose="00000500000000000000" pitchFamily="2" charset="0"/>
            </a:endParaRPr>
          </a:p>
        </p:txBody>
      </p:sp>
      <p:sp>
        <p:nvSpPr>
          <p:cNvPr id="8" name="TextBox 7">
            <a:extLst>
              <a:ext uri="{FF2B5EF4-FFF2-40B4-BE49-F238E27FC236}">
                <a16:creationId xmlns:a16="http://schemas.microsoft.com/office/drawing/2014/main" id="{BA6C8E6F-15DF-D453-F040-D3CC786D7880}"/>
              </a:ext>
            </a:extLst>
          </p:cNvPr>
          <p:cNvSpPr txBox="1"/>
          <p:nvPr/>
        </p:nvSpPr>
        <p:spPr>
          <a:xfrm>
            <a:off x="202019" y="1442517"/>
            <a:ext cx="9863828" cy="1077218"/>
          </a:xfrm>
          <a:prstGeom prst="rect">
            <a:avLst/>
          </a:prstGeom>
          <a:noFill/>
        </p:spPr>
        <p:txBody>
          <a:bodyPr wrap="square" rtlCol="0">
            <a:spAutoFit/>
          </a:bodyPr>
          <a:lstStyle/>
          <a:p>
            <a:pPr algn="just"/>
            <a:r>
              <a:rPr lang="vi-VN" sz="1600" b="1">
                <a:latin typeface="Montserrat" panose="00000500000000000000" pitchFamily="2" charset="0"/>
              </a:rPr>
              <a:t>"Limit access to etcd (where Secrets are stored) to only admin users"</a:t>
            </a:r>
          </a:p>
          <a:p>
            <a:pPr algn="just"/>
            <a:r>
              <a:rPr lang="vi-VN" sz="1600">
                <a:latin typeface="Montserrat" panose="00000500000000000000" pitchFamily="2" charset="0"/>
              </a:rPr>
              <a:t>Hạn chế quyền truy cập vào etcd (nơi lưu trữ Secrets) chỉ cho các người dùng quản trị. Etcd là một hệ thống lưu trữ phân tán mà Kubernetes sử dụng để lưu trữ thông tin cấu hình và Secrets.</a:t>
            </a:r>
            <a:endParaRPr lang="en-US" sz="1600">
              <a:latin typeface="Montserrat" panose="00000500000000000000" pitchFamily="2" charset="0"/>
            </a:endParaRPr>
          </a:p>
        </p:txBody>
      </p:sp>
      <p:sp>
        <p:nvSpPr>
          <p:cNvPr id="9" name="TextBox 8">
            <a:extLst>
              <a:ext uri="{FF2B5EF4-FFF2-40B4-BE49-F238E27FC236}">
                <a16:creationId xmlns:a16="http://schemas.microsoft.com/office/drawing/2014/main" id="{98FDDAEA-3D6A-E1DF-0EF2-E12E15262E59}"/>
              </a:ext>
            </a:extLst>
          </p:cNvPr>
          <p:cNvSpPr txBox="1"/>
          <p:nvPr/>
        </p:nvSpPr>
        <p:spPr>
          <a:xfrm>
            <a:off x="202018" y="2704282"/>
            <a:ext cx="9863821" cy="830997"/>
          </a:xfrm>
          <a:prstGeom prst="rect">
            <a:avLst/>
          </a:prstGeom>
          <a:noFill/>
        </p:spPr>
        <p:txBody>
          <a:bodyPr wrap="square" rtlCol="0">
            <a:spAutoFit/>
          </a:bodyPr>
          <a:lstStyle/>
          <a:p>
            <a:r>
              <a:rPr lang="vi-VN" sz="1600" b="1">
                <a:latin typeface="Montserrat" panose="00000500000000000000" pitchFamily="2" charset="0"/>
              </a:rPr>
              <a:t>"Use SSL/TLS for etcd peer-to-peer communication"</a:t>
            </a:r>
          </a:p>
          <a:p>
            <a:r>
              <a:rPr lang="vi-VN" sz="1600">
                <a:latin typeface="Montserrat" panose="00000500000000000000" pitchFamily="2" charset="0"/>
              </a:rPr>
              <a:t>Sử dụng SSL/TLS cho việc giao tiếp ngang hàng (peer-to-peer) trong etcd. Điều này đảm bảo tính bảo mật của giao tiếp giữa các nút etcd trong cụm.</a:t>
            </a:r>
            <a:endParaRPr lang="en-US" sz="1600">
              <a:latin typeface="Montserrat" panose="00000500000000000000" pitchFamily="2" charset="0"/>
            </a:endParaRPr>
          </a:p>
        </p:txBody>
      </p:sp>
      <p:sp>
        <p:nvSpPr>
          <p:cNvPr id="10" name="TextBox 9">
            <a:extLst>
              <a:ext uri="{FF2B5EF4-FFF2-40B4-BE49-F238E27FC236}">
                <a16:creationId xmlns:a16="http://schemas.microsoft.com/office/drawing/2014/main" id="{A2E7F2F4-BD44-AE35-04B5-083EF88E556C}"/>
              </a:ext>
            </a:extLst>
          </p:cNvPr>
          <p:cNvSpPr txBox="1"/>
          <p:nvPr/>
        </p:nvSpPr>
        <p:spPr>
          <a:xfrm>
            <a:off x="202017" y="3719825"/>
            <a:ext cx="9863825" cy="1077218"/>
          </a:xfrm>
          <a:prstGeom prst="rect">
            <a:avLst/>
          </a:prstGeom>
          <a:noFill/>
        </p:spPr>
        <p:txBody>
          <a:bodyPr wrap="square" rtlCol="0">
            <a:spAutoFit/>
          </a:bodyPr>
          <a:lstStyle/>
          <a:p>
            <a:r>
              <a:rPr lang="vi-VN" sz="1600" b="1">
                <a:latin typeface="Montserrat" panose="00000500000000000000" pitchFamily="2" charset="0"/>
              </a:rPr>
              <a:t>"Manifest (YAML/JSON) files only base64 encode the Secret"</a:t>
            </a:r>
          </a:p>
          <a:p>
            <a:r>
              <a:rPr lang="vi-VN" sz="1600">
                <a:latin typeface="Montserrat" panose="00000500000000000000" pitchFamily="2" charset="0"/>
              </a:rPr>
              <a:t>Các tệp tài liệu triển khai (manifest) dưới dạng YAML hoặc JSON chỉ mã hóa Secret bằng cách sử dụng base64. Điều này có nghĩa là các thông tin nhạy cảm trong Secret được mã hóa và mã hóa này thường được biểu diễn dưới dạng chuỗi base64.</a:t>
            </a:r>
            <a:endParaRPr lang="en-US" sz="1600">
              <a:latin typeface="Montserrat" panose="00000500000000000000" pitchFamily="2" charset="0"/>
            </a:endParaRPr>
          </a:p>
        </p:txBody>
      </p:sp>
      <p:sp>
        <p:nvSpPr>
          <p:cNvPr id="11" name="TextBox 10">
            <a:extLst>
              <a:ext uri="{FF2B5EF4-FFF2-40B4-BE49-F238E27FC236}">
                <a16:creationId xmlns:a16="http://schemas.microsoft.com/office/drawing/2014/main" id="{BCA1981E-B598-FBC6-86F3-E269ED7AD110}"/>
              </a:ext>
            </a:extLst>
          </p:cNvPr>
          <p:cNvSpPr txBox="1"/>
          <p:nvPr/>
        </p:nvSpPr>
        <p:spPr>
          <a:xfrm>
            <a:off x="202017" y="4981589"/>
            <a:ext cx="9863820" cy="1569660"/>
          </a:xfrm>
          <a:prstGeom prst="rect">
            <a:avLst/>
          </a:prstGeom>
          <a:noFill/>
        </p:spPr>
        <p:txBody>
          <a:bodyPr wrap="square" rtlCol="0">
            <a:spAutoFit/>
          </a:bodyPr>
          <a:lstStyle/>
          <a:p>
            <a:r>
              <a:rPr lang="vi-VN" sz="1600" b="1">
                <a:latin typeface="Montserrat" panose="00000500000000000000" pitchFamily="2" charset="0"/>
              </a:rPr>
              <a:t>"Pods can access Secrets so secure which users can create Pods. Role-based access control (RBAC) can be used"</a:t>
            </a:r>
          </a:p>
          <a:p>
            <a:r>
              <a:rPr lang="vi-VN" sz="1600">
                <a:latin typeface="Montserrat" panose="00000500000000000000" pitchFamily="2" charset="0"/>
              </a:rPr>
              <a:t>Các Pods có thể truy cập Secrets, do đó cần đảm bảo rằng người dùng có quyền tạo Pods là những người có quyền truy cập vào Secrets. Điều này có thể được thực hiện bằng cách sử dụng kiểm soát truy cập dựa trên vai trò (Role-based access control - RBAC) để quản lý quyền truy cập trong cụm.</a:t>
            </a:r>
            <a:endParaRPr lang="en-US" sz="1600">
              <a:latin typeface="Montserrat" panose="00000500000000000000" pitchFamily="2" charset="0"/>
            </a:endParaRPr>
          </a:p>
        </p:txBody>
      </p:sp>
    </p:spTree>
    <p:extLst>
      <p:ext uri="{BB962C8B-B14F-4D97-AF65-F5344CB8AC3E}">
        <p14:creationId xmlns:p14="http://schemas.microsoft.com/office/powerpoint/2010/main" val="98488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Defining a Deployment (From a High-Level)</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1400">
                <a:solidFill>
                  <a:schemeClr val="bg1"/>
                </a:solidFill>
                <a:latin typeface="Montserrat" panose="00000500000000000000" pitchFamily="2" charset="0"/>
              </a:rPr>
              <a:t>apiVersion: apps/v1</a:t>
            </a:r>
          </a:p>
          <a:p>
            <a:pPr marL="1077913">
              <a:lnSpc>
                <a:spcPct val="150000"/>
              </a:lnSpc>
            </a:pPr>
            <a:r>
              <a:rPr lang="en-US" sz="1400">
                <a:solidFill>
                  <a:schemeClr val="bg1"/>
                </a:solidFill>
                <a:latin typeface="Montserrat" panose="00000500000000000000" pitchFamily="2" charset="0"/>
              </a:rPr>
              <a:t>kind: Deployment</a:t>
            </a:r>
          </a:p>
          <a:p>
            <a:pPr marL="1077913">
              <a:lnSpc>
                <a:spcPct val="150000"/>
              </a:lnSpc>
            </a:pPr>
            <a:r>
              <a:rPr lang="en-US" sz="1400">
                <a:solidFill>
                  <a:schemeClr val="bg1"/>
                </a:solidFill>
                <a:latin typeface="Montserrat" panose="00000500000000000000" pitchFamily="2" charset="0"/>
              </a:rPr>
              <a:t>metadata:</a:t>
            </a:r>
          </a:p>
          <a:p>
            <a:pPr marL="1077913">
              <a:lnSpc>
                <a:spcPct val="150000"/>
              </a:lnSpc>
            </a:pPr>
            <a:r>
              <a:rPr lang="en-US" sz="1400">
                <a:solidFill>
                  <a:schemeClr val="bg1"/>
                </a:solidFill>
                <a:latin typeface="Montserrat" panose="00000500000000000000" pitchFamily="2" charset="0"/>
              </a:rPr>
              <a:t>spec:</a:t>
            </a:r>
          </a:p>
          <a:p>
            <a:pPr marL="1077913">
              <a:lnSpc>
                <a:spcPct val="150000"/>
              </a:lnSpc>
            </a:pPr>
            <a:r>
              <a:rPr lang="en-US" sz="1400">
                <a:solidFill>
                  <a:schemeClr val="bg1"/>
                </a:solidFill>
                <a:latin typeface="Montserrat" panose="00000500000000000000" pitchFamily="2" charset="0"/>
              </a:rPr>
              <a:t>	selector:</a:t>
            </a:r>
          </a:p>
          <a:p>
            <a:pPr marL="1077913">
              <a:lnSpc>
                <a:spcPct val="150000"/>
              </a:lnSpc>
            </a:pPr>
            <a:r>
              <a:rPr lang="en-US" sz="1400">
                <a:solidFill>
                  <a:schemeClr val="bg1"/>
                </a:solidFill>
                <a:latin typeface="Montserrat" panose="00000500000000000000" pitchFamily="2" charset="0"/>
              </a:rPr>
              <a:t>	template:</a:t>
            </a:r>
          </a:p>
          <a:p>
            <a:pPr marL="1077913">
              <a:lnSpc>
                <a:spcPct val="150000"/>
              </a:lnSpc>
            </a:pPr>
            <a:r>
              <a:rPr lang="en-US" sz="1400">
                <a:solidFill>
                  <a:schemeClr val="bg1"/>
                </a:solidFill>
                <a:latin typeface="Montserrat" panose="00000500000000000000" pitchFamily="2" charset="0"/>
              </a:rPr>
              <a:t>		spec:</a:t>
            </a:r>
          </a:p>
          <a:p>
            <a:pPr marL="1077913">
              <a:lnSpc>
                <a:spcPct val="150000"/>
              </a:lnSpc>
            </a:pPr>
            <a:r>
              <a:rPr lang="en-US" sz="1400">
                <a:solidFill>
                  <a:schemeClr val="bg1"/>
                </a:solidFill>
                <a:latin typeface="Montserrat" panose="00000500000000000000" pitchFamily="2" charset="0"/>
              </a:rPr>
              <a:t>			containers:</a:t>
            </a:r>
          </a:p>
          <a:p>
            <a:pPr marL="1077913">
              <a:lnSpc>
                <a:spcPct val="150000"/>
              </a:lnSpc>
            </a:pPr>
            <a:r>
              <a:rPr lang="en-US" sz="1400">
                <a:solidFill>
                  <a:schemeClr val="bg1"/>
                </a:solidFill>
                <a:latin typeface="Montserrat" panose="00000500000000000000" pitchFamily="2" charset="0"/>
              </a:rPr>
              <a:t>			- name: my-nginx</a:t>
            </a:r>
          </a:p>
          <a:p>
            <a:pPr marL="1077913">
              <a:lnSpc>
                <a:spcPct val="150000"/>
              </a:lnSpc>
            </a:pPr>
            <a:r>
              <a:rPr lang="en-US" sz="1400">
                <a:solidFill>
                  <a:schemeClr val="bg1"/>
                </a:solidFill>
                <a:latin typeface="Montserrat" panose="00000500000000000000" pitchFamily="2" charset="0"/>
              </a:rPr>
              <a:t>			   image: nginx:alpine</a:t>
            </a: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a:p>
            <a:pPr marL="1077913">
              <a:lnSpc>
                <a:spcPct val="150000"/>
              </a:lnSpc>
            </a:pPr>
            <a:endParaRPr lang="en-US" sz="1400">
              <a:solidFill>
                <a:schemeClr val="bg1"/>
              </a:solidFill>
              <a:latin typeface="Montserrat" panose="00000500000000000000" pitchFamily="2" charset="0"/>
            </a:endParaRP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186087" y="1829849"/>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A36C69-FA69-63D9-8CD6-C847FC6234C7}"/>
              </a:ext>
            </a:extLst>
          </p:cNvPr>
          <p:cNvSpPr txBox="1"/>
          <p:nvPr/>
        </p:nvSpPr>
        <p:spPr>
          <a:xfrm>
            <a:off x="7297836" y="590196"/>
            <a:ext cx="4528755" cy="707886"/>
          </a:xfrm>
          <a:prstGeom prst="rect">
            <a:avLst/>
          </a:prstGeom>
          <a:noFill/>
        </p:spPr>
        <p:txBody>
          <a:bodyPr wrap="square" rtlCol="0">
            <a:spAutoFit/>
          </a:bodyPr>
          <a:lstStyle/>
          <a:p>
            <a:pPr algn="just"/>
            <a:r>
              <a:rPr lang="vi-VN" sz="2000">
                <a:latin typeface="Montserrat" panose="00000500000000000000" pitchFamily="2" charset="0"/>
              </a:rPr>
              <a:t>◄ Phiên bản API Kubernetes và loại tài nguyên (Deployment)</a:t>
            </a:r>
            <a:endParaRPr lang="en-US" sz="2000">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097481" y="2779888"/>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9B62F9-99DA-C933-B0EA-B336EDCDB268}"/>
              </a:ext>
            </a:extLst>
          </p:cNvPr>
          <p:cNvCxnSpPr/>
          <p:nvPr/>
        </p:nvCxnSpPr>
        <p:spPr>
          <a:xfrm>
            <a:off x="1338805" y="1188765"/>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9BC8DE-6483-87E6-9810-13166E615C2E}"/>
              </a:ext>
            </a:extLst>
          </p:cNvPr>
          <p:cNvSpPr txBox="1"/>
          <p:nvPr/>
        </p:nvSpPr>
        <p:spPr>
          <a:xfrm>
            <a:off x="7300889" y="1503784"/>
            <a:ext cx="4891111" cy="400110"/>
          </a:xfrm>
          <a:prstGeom prst="rect">
            <a:avLst/>
          </a:prstGeom>
          <a:noFill/>
        </p:spPr>
        <p:txBody>
          <a:bodyPr wrap="square" rtlCol="0">
            <a:spAutoFit/>
          </a:bodyPr>
          <a:lstStyle/>
          <a:p>
            <a:pPr algn="just"/>
            <a:r>
              <a:rPr lang="vi-VN" sz="2000">
                <a:latin typeface="Montserrat" panose="00000500000000000000" pitchFamily="2" charset="0"/>
              </a:rPr>
              <a:t>◄ Metadata about the Deployment</a:t>
            </a:r>
            <a:endParaRPr lang="en-US" sz="2000">
              <a:latin typeface="Montserrat" panose="00000500000000000000" pitchFamily="2" charset="0"/>
            </a:endParaRPr>
          </a:p>
        </p:txBody>
      </p:sp>
      <p:sp>
        <p:nvSpPr>
          <p:cNvPr id="18" name="TextBox 17">
            <a:extLst>
              <a:ext uri="{FF2B5EF4-FFF2-40B4-BE49-F238E27FC236}">
                <a16:creationId xmlns:a16="http://schemas.microsoft.com/office/drawing/2014/main" id="{A3C85D1E-4F74-292A-8F10-E22FD4D24D3C}"/>
              </a:ext>
            </a:extLst>
          </p:cNvPr>
          <p:cNvSpPr txBox="1"/>
          <p:nvPr/>
        </p:nvSpPr>
        <p:spPr>
          <a:xfrm>
            <a:off x="7147523" y="2435661"/>
            <a:ext cx="5197841" cy="400110"/>
          </a:xfrm>
          <a:prstGeom prst="rect">
            <a:avLst/>
          </a:prstGeom>
          <a:noFill/>
        </p:spPr>
        <p:txBody>
          <a:bodyPr wrap="square" rtlCol="0">
            <a:spAutoFit/>
          </a:bodyPr>
          <a:lstStyle/>
          <a:p>
            <a:pPr algn="just"/>
            <a:r>
              <a:rPr lang="en-US" sz="2000">
                <a:latin typeface="Montserrat" panose="00000500000000000000" pitchFamily="2" charset="0"/>
              </a:rPr>
              <a:t>◄ Select Pod template label(s)</a:t>
            </a:r>
          </a:p>
        </p:txBody>
      </p:sp>
      <p:sp>
        <p:nvSpPr>
          <p:cNvPr id="3" name="TextBox 2">
            <a:extLst>
              <a:ext uri="{FF2B5EF4-FFF2-40B4-BE49-F238E27FC236}">
                <a16:creationId xmlns:a16="http://schemas.microsoft.com/office/drawing/2014/main" id="{09A7AAF1-4FE4-8BB3-C32B-0ECC6E371449}"/>
              </a:ext>
            </a:extLst>
          </p:cNvPr>
          <p:cNvSpPr txBox="1"/>
          <p:nvPr/>
        </p:nvSpPr>
        <p:spPr>
          <a:xfrm>
            <a:off x="204533" y="0"/>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Creating a Deployment</a:t>
            </a:r>
          </a:p>
        </p:txBody>
      </p:sp>
      <p:cxnSp>
        <p:nvCxnSpPr>
          <p:cNvPr id="6" name="Straight Connector 5">
            <a:extLst>
              <a:ext uri="{FF2B5EF4-FFF2-40B4-BE49-F238E27FC236}">
                <a16:creationId xmlns:a16="http://schemas.microsoft.com/office/drawing/2014/main" id="{5F9C1889-5C35-A92F-C907-E6C23CC53DDB}"/>
              </a:ext>
            </a:extLst>
          </p:cNvPr>
          <p:cNvCxnSpPr/>
          <p:nvPr/>
        </p:nvCxnSpPr>
        <p:spPr>
          <a:xfrm>
            <a:off x="1186086" y="3053987"/>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E7EFCB-504F-3171-257D-2E6B19CE39F6}"/>
              </a:ext>
            </a:extLst>
          </p:cNvPr>
          <p:cNvSpPr txBox="1"/>
          <p:nvPr/>
        </p:nvSpPr>
        <p:spPr>
          <a:xfrm>
            <a:off x="7297836" y="2744824"/>
            <a:ext cx="5197841" cy="400110"/>
          </a:xfrm>
          <a:prstGeom prst="rect">
            <a:avLst/>
          </a:prstGeom>
          <a:noFill/>
        </p:spPr>
        <p:txBody>
          <a:bodyPr wrap="square" rtlCol="0">
            <a:spAutoFit/>
          </a:bodyPr>
          <a:lstStyle/>
          <a:p>
            <a:pPr algn="just"/>
            <a:r>
              <a:rPr lang="en-US" sz="2000">
                <a:latin typeface="Montserrat" panose="00000500000000000000" pitchFamily="2" charset="0"/>
              </a:rPr>
              <a:t>◄ Template used to create the Pods</a:t>
            </a:r>
          </a:p>
        </p:txBody>
      </p:sp>
      <p:cxnSp>
        <p:nvCxnSpPr>
          <p:cNvPr id="10" name="Straight Connector 9">
            <a:extLst>
              <a:ext uri="{FF2B5EF4-FFF2-40B4-BE49-F238E27FC236}">
                <a16:creationId xmlns:a16="http://schemas.microsoft.com/office/drawing/2014/main" id="{64195E40-4974-3E17-55DF-01CBD74E7979}"/>
              </a:ext>
            </a:extLst>
          </p:cNvPr>
          <p:cNvCxnSpPr/>
          <p:nvPr/>
        </p:nvCxnSpPr>
        <p:spPr>
          <a:xfrm>
            <a:off x="1923278" y="3735729"/>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B7C498-474A-1057-03F9-CB49B4E46021}"/>
              </a:ext>
            </a:extLst>
          </p:cNvPr>
          <p:cNvSpPr txBox="1"/>
          <p:nvPr/>
        </p:nvSpPr>
        <p:spPr>
          <a:xfrm>
            <a:off x="6994159" y="3404997"/>
            <a:ext cx="5197841" cy="400110"/>
          </a:xfrm>
          <a:prstGeom prst="rect">
            <a:avLst/>
          </a:prstGeom>
          <a:noFill/>
        </p:spPr>
        <p:txBody>
          <a:bodyPr wrap="square" rtlCol="0">
            <a:spAutoFit/>
          </a:bodyPr>
          <a:lstStyle/>
          <a:p>
            <a:pPr algn="just"/>
            <a:r>
              <a:rPr lang="en-US" sz="2000">
                <a:latin typeface="Montserrat" panose="00000500000000000000" pitchFamily="2" charset="0"/>
              </a:rPr>
              <a:t>◄ Containers that will run in the Pod</a:t>
            </a:r>
          </a:p>
        </p:txBody>
      </p:sp>
    </p:spTree>
    <p:extLst>
      <p:ext uri="{BB962C8B-B14F-4D97-AF65-F5344CB8AC3E}">
        <p14:creationId xmlns:p14="http://schemas.microsoft.com/office/powerpoint/2010/main" val="4659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Secret</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Secrets Core Concepts</a:t>
            </a:r>
          </a:p>
        </p:txBody>
      </p:sp>
    </p:spTree>
    <p:extLst>
      <p:ext uri="{BB962C8B-B14F-4D97-AF65-F5344CB8AC3E}">
        <p14:creationId xmlns:p14="http://schemas.microsoft.com/office/powerpoint/2010/main" val="3363327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21BCE-3161-19A7-5D43-E74CA6C1EB35}"/>
              </a:ext>
            </a:extLst>
          </p:cNvPr>
          <p:cNvPicPr>
            <a:picLocks noChangeAspect="1"/>
          </p:cNvPicPr>
          <p:nvPr/>
        </p:nvPicPr>
        <p:blipFill>
          <a:blip r:embed="rId2"/>
          <a:stretch>
            <a:fillRect/>
          </a:stretch>
        </p:blipFill>
        <p:spPr>
          <a:xfrm>
            <a:off x="0" y="0"/>
            <a:ext cx="12192000" cy="6890603"/>
          </a:xfrm>
          <a:prstGeom prst="rect">
            <a:avLst/>
          </a:prstGeom>
        </p:spPr>
      </p:pic>
    </p:spTree>
    <p:extLst>
      <p:ext uri="{BB962C8B-B14F-4D97-AF65-F5344CB8AC3E}">
        <p14:creationId xmlns:p14="http://schemas.microsoft.com/office/powerpoint/2010/main" val="30936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4EFCCA-B955-429A-E740-64D3C990D78B}"/>
              </a:ext>
            </a:extLst>
          </p:cNvPr>
          <p:cNvSpPr txBox="1"/>
          <p:nvPr/>
        </p:nvSpPr>
        <p:spPr>
          <a:xfrm>
            <a:off x="1382233" y="1467293"/>
            <a:ext cx="9684061" cy="1938992"/>
          </a:xfrm>
          <a:prstGeom prst="rect">
            <a:avLst/>
          </a:prstGeom>
          <a:noFill/>
        </p:spPr>
        <p:txBody>
          <a:bodyPr wrap="none" rtlCol="0">
            <a:spAutoFit/>
          </a:bodyPr>
          <a:lstStyle/>
          <a:p>
            <a:r>
              <a:rPr lang="vi-VN" sz="2000" b="1">
                <a:solidFill>
                  <a:srgbClr val="EE308D"/>
                </a:solidFill>
                <a:latin typeface="Montserrat" panose="00000500000000000000" pitchFamily="2" charset="0"/>
              </a:rPr>
              <a:t>Câu hỏi:</a:t>
            </a:r>
          </a:p>
          <a:p>
            <a:r>
              <a:rPr lang="vi-VN" sz="2000">
                <a:latin typeface="Montserrat" panose="00000500000000000000" pitchFamily="2" charset="0"/>
              </a:rPr>
              <a:t>Tôi có thể khai báo các secrets bằng YAML không?</a:t>
            </a:r>
            <a:endParaRPr lang="en-US" sz="2000">
              <a:latin typeface="Montserrat" panose="00000500000000000000" pitchFamily="2" charset="0"/>
            </a:endParaRPr>
          </a:p>
          <a:p>
            <a:endParaRPr lang="en-US" sz="2000">
              <a:latin typeface="Montserrat" panose="00000500000000000000" pitchFamily="2" charset="0"/>
            </a:endParaRPr>
          </a:p>
          <a:p>
            <a:endParaRPr lang="vi-VN" sz="2000">
              <a:latin typeface="Montserrat" panose="00000500000000000000" pitchFamily="2" charset="0"/>
            </a:endParaRPr>
          </a:p>
          <a:p>
            <a:r>
              <a:rPr lang="vi-VN" sz="2000" b="1">
                <a:solidFill>
                  <a:srgbClr val="7030A0"/>
                </a:solidFill>
                <a:latin typeface="Montserrat" panose="00000500000000000000" pitchFamily="2" charset="0"/>
              </a:rPr>
              <a:t>Trả lời:</a:t>
            </a:r>
          </a:p>
          <a:p>
            <a:r>
              <a:rPr lang="vi-VN" sz="2000">
                <a:latin typeface="Montserrat" panose="00000500000000000000" pitchFamily="2" charset="0"/>
              </a:rPr>
              <a:t>Có - nhưng mọi dữ liệu secrets chỉ được mã hóa base64 trong tệp kê khai!</a:t>
            </a:r>
            <a:endParaRPr lang="en-US" sz="2000">
              <a:latin typeface="Montserrat" panose="00000500000000000000" pitchFamily="2" charset="0"/>
            </a:endParaRPr>
          </a:p>
        </p:txBody>
      </p:sp>
    </p:spTree>
    <p:extLst>
      <p:ext uri="{BB962C8B-B14F-4D97-AF65-F5344CB8AC3E}">
        <p14:creationId xmlns:p14="http://schemas.microsoft.com/office/powerpoint/2010/main" val="174001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7C35AD-742F-1BEA-85B4-7D99C9142DCB}"/>
              </a:ext>
            </a:extLst>
          </p:cNvPr>
          <p:cNvPicPr>
            <a:picLocks noChangeAspect="1"/>
          </p:cNvPicPr>
          <p:nvPr/>
        </p:nvPicPr>
        <p:blipFill>
          <a:blip r:embed="rId2"/>
          <a:stretch>
            <a:fillRect/>
          </a:stretch>
        </p:blipFill>
        <p:spPr>
          <a:xfrm>
            <a:off x="0" y="-1"/>
            <a:ext cx="12192000" cy="5859909"/>
          </a:xfrm>
          <a:prstGeom prst="rect">
            <a:avLst/>
          </a:prstGeom>
        </p:spPr>
      </p:pic>
    </p:spTree>
    <p:extLst>
      <p:ext uri="{BB962C8B-B14F-4D97-AF65-F5344CB8AC3E}">
        <p14:creationId xmlns:p14="http://schemas.microsoft.com/office/powerpoint/2010/main" val="2191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Using a Secret</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5007935" y="3153062"/>
            <a:ext cx="6266762" cy="375918"/>
          </a:xfrm>
          <a:prstGeom prst="rect">
            <a:avLst/>
          </a:prstGeom>
          <a:effectLst>
            <a:glow rad="63500">
              <a:schemeClr val="accent3">
                <a:satMod val="175000"/>
                <a:alpha val="40000"/>
              </a:schemeClr>
            </a:glow>
          </a:effectLst>
        </p:spPr>
        <p:txBody>
          <a:bodyPr vert="horz" lIns="91440" tIns="45720" rIns="91440" bIns="45720" rtlCol="0" anchor="ctr">
            <a:normAutofit fontScale="92500"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7 Creating Config Maps and Secrets</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099496"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7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Secrets Core Concepts</a:t>
            </a:r>
          </a:p>
        </p:txBody>
      </p:sp>
    </p:spTree>
    <p:extLst>
      <p:ext uri="{BB962C8B-B14F-4D97-AF65-F5344CB8AC3E}">
        <p14:creationId xmlns:p14="http://schemas.microsoft.com/office/powerpoint/2010/main" val="3959598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65364-2F9E-A83A-5C61-C83C99750599}"/>
              </a:ext>
            </a:extLst>
          </p:cNvPr>
          <p:cNvPicPr>
            <a:picLocks noChangeAspect="1"/>
          </p:cNvPicPr>
          <p:nvPr/>
        </p:nvPicPr>
        <p:blipFill>
          <a:blip r:embed="rId2"/>
          <a:stretch>
            <a:fillRect/>
          </a:stretch>
        </p:blipFill>
        <p:spPr>
          <a:xfrm>
            <a:off x="0" y="0"/>
            <a:ext cx="12192000" cy="5860843"/>
          </a:xfrm>
          <a:prstGeom prst="rect">
            <a:avLst/>
          </a:prstGeom>
        </p:spPr>
      </p:pic>
    </p:spTree>
    <p:extLst>
      <p:ext uri="{BB962C8B-B14F-4D97-AF65-F5344CB8AC3E}">
        <p14:creationId xmlns:p14="http://schemas.microsoft.com/office/powerpoint/2010/main" val="24854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737CED-7575-BFE4-314C-AA5289E4F24B}"/>
              </a:ext>
            </a:extLst>
          </p:cNvPr>
          <p:cNvPicPr>
            <a:picLocks noChangeAspect="1"/>
          </p:cNvPicPr>
          <p:nvPr/>
        </p:nvPicPr>
        <p:blipFill>
          <a:blip r:embed="rId2"/>
          <a:stretch>
            <a:fillRect/>
          </a:stretch>
        </p:blipFill>
        <p:spPr>
          <a:xfrm>
            <a:off x="1723760" y="415471"/>
            <a:ext cx="8744480" cy="5155989"/>
          </a:xfrm>
          <a:prstGeom prst="rect">
            <a:avLst/>
          </a:prstGeom>
        </p:spPr>
      </p:pic>
    </p:spTree>
    <p:extLst>
      <p:ext uri="{BB962C8B-B14F-4D97-AF65-F5344CB8AC3E}">
        <p14:creationId xmlns:p14="http://schemas.microsoft.com/office/powerpoint/2010/main" val="24008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1A912-65E2-578A-302B-0E003D88CFE1}"/>
              </a:ext>
            </a:extLst>
          </p:cNvPr>
          <p:cNvPicPr>
            <a:picLocks noChangeAspect="1"/>
          </p:cNvPicPr>
          <p:nvPr/>
        </p:nvPicPr>
        <p:blipFill>
          <a:blip r:embed="rId2"/>
          <a:stretch>
            <a:fillRect/>
          </a:stretch>
        </p:blipFill>
        <p:spPr>
          <a:xfrm>
            <a:off x="1677091" y="491132"/>
            <a:ext cx="8837818" cy="5292979"/>
          </a:xfrm>
          <a:prstGeom prst="rect">
            <a:avLst/>
          </a:prstGeom>
        </p:spPr>
      </p:pic>
    </p:spTree>
    <p:extLst>
      <p:ext uri="{BB962C8B-B14F-4D97-AF65-F5344CB8AC3E}">
        <p14:creationId xmlns:p14="http://schemas.microsoft.com/office/powerpoint/2010/main" val="40356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Defining a Deployment (From a High-Level)</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1400">
                <a:solidFill>
                  <a:schemeClr val="bg1"/>
                </a:solidFill>
                <a:latin typeface="Montserrat" panose="00000500000000000000" pitchFamily="2" charset="0"/>
              </a:rPr>
              <a:t>apiVersion: apps/v1</a:t>
            </a:r>
          </a:p>
          <a:p>
            <a:pPr marL="1077913">
              <a:lnSpc>
                <a:spcPct val="150000"/>
              </a:lnSpc>
            </a:pPr>
            <a:r>
              <a:rPr lang="en-US" sz="1400">
                <a:solidFill>
                  <a:schemeClr val="bg1"/>
                </a:solidFill>
                <a:latin typeface="Montserrat" panose="00000500000000000000" pitchFamily="2" charset="0"/>
              </a:rPr>
              <a:t>kind: Deployment</a:t>
            </a:r>
          </a:p>
          <a:p>
            <a:pPr marL="1077913">
              <a:lnSpc>
                <a:spcPct val="150000"/>
              </a:lnSpc>
            </a:pPr>
            <a:r>
              <a:rPr lang="en-US" sz="1400">
                <a:solidFill>
                  <a:schemeClr val="bg1"/>
                </a:solidFill>
                <a:latin typeface="Montserrat" panose="00000500000000000000" pitchFamily="2" charset="0"/>
              </a:rPr>
              <a:t>metadata:</a:t>
            </a:r>
          </a:p>
          <a:p>
            <a:pPr marL="1077913">
              <a:lnSpc>
                <a:spcPct val="150000"/>
              </a:lnSpc>
            </a:pPr>
            <a:r>
              <a:rPr lang="en-US" sz="1400">
                <a:solidFill>
                  <a:schemeClr val="bg1"/>
                </a:solidFill>
                <a:latin typeface="Montserrat" panose="00000500000000000000" pitchFamily="2" charset="0"/>
              </a:rPr>
              <a:t>	name: frontend</a:t>
            </a:r>
          </a:p>
          <a:p>
            <a:pPr marL="1077913">
              <a:lnSpc>
                <a:spcPct val="150000"/>
              </a:lnSpc>
            </a:pPr>
            <a:r>
              <a:rPr lang="en-US" sz="1400">
                <a:solidFill>
                  <a:schemeClr val="bg1"/>
                </a:solidFill>
                <a:latin typeface="Montserrat" panose="00000500000000000000" pitchFamily="2" charset="0"/>
              </a:rPr>
              <a:t>	labels:</a:t>
            </a:r>
          </a:p>
          <a:p>
            <a:pPr marL="1077913">
              <a:lnSpc>
                <a:spcPct val="150000"/>
              </a:lnSpc>
            </a:pPr>
            <a:r>
              <a:rPr lang="en-US" sz="1400">
                <a:solidFill>
                  <a:schemeClr val="bg1"/>
                </a:solidFill>
                <a:latin typeface="Montserrat" panose="00000500000000000000" pitchFamily="2" charset="0"/>
              </a:rPr>
              <a:t>		app: my-nginx</a:t>
            </a:r>
          </a:p>
          <a:p>
            <a:pPr marL="1077913">
              <a:lnSpc>
                <a:spcPct val="150000"/>
              </a:lnSpc>
            </a:pPr>
            <a:r>
              <a:rPr lang="en-US" sz="1400">
                <a:solidFill>
                  <a:schemeClr val="bg1"/>
                </a:solidFill>
                <a:latin typeface="Montserrat" panose="00000500000000000000" pitchFamily="2" charset="0"/>
              </a:rPr>
              <a:t>		tier: frontend</a:t>
            </a:r>
          </a:p>
          <a:p>
            <a:pPr marL="1077913">
              <a:lnSpc>
                <a:spcPct val="150000"/>
              </a:lnSpc>
            </a:pPr>
            <a:r>
              <a:rPr lang="en-US" sz="1400">
                <a:solidFill>
                  <a:schemeClr val="bg1"/>
                </a:solidFill>
                <a:latin typeface="Montserrat" panose="00000500000000000000" pitchFamily="2" charset="0"/>
              </a:rPr>
              <a:t>	spec:</a:t>
            </a:r>
          </a:p>
          <a:p>
            <a:pPr marL="1077913">
              <a:lnSpc>
                <a:spcPct val="150000"/>
              </a:lnSpc>
            </a:pPr>
            <a:r>
              <a:rPr lang="en-US" sz="1400">
                <a:solidFill>
                  <a:schemeClr val="bg1"/>
                </a:solidFill>
                <a:latin typeface="Montserrat" panose="00000500000000000000" pitchFamily="2" charset="0"/>
              </a:rPr>
              <a:t>		selector:</a:t>
            </a:r>
          </a:p>
          <a:p>
            <a:pPr marL="1077913">
              <a:lnSpc>
                <a:spcPct val="150000"/>
              </a:lnSpc>
            </a:pPr>
            <a:r>
              <a:rPr lang="en-US" sz="1400">
                <a:solidFill>
                  <a:schemeClr val="bg1"/>
                </a:solidFill>
                <a:latin typeface="Montserrat" panose="00000500000000000000" pitchFamily="2" charset="0"/>
              </a:rPr>
              <a:t>			matchLabels:</a:t>
            </a:r>
          </a:p>
          <a:p>
            <a:pPr marL="1077913">
              <a:lnSpc>
                <a:spcPct val="150000"/>
              </a:lnSpc>
            </a:pPr>
            <a:r>
              <a:rPr lang="en-US" sz="1400">
                <a:solidFill>
                  <a:schemeClr val="bg1"/>
                </a:solidFill>
                <a:latin typeface="Montserrat" panose="00000500000000000000" pitchFamily="2" charset="0"/>
              </a:rPr>
              <a:t>				tier: frontend</a:t>
            </a:r>
          </a:p>
          <a:p>
            <a:pPr marL="1077913">
              <a:lnSpc>
                <a:spcPct val="150000"/>
              </a:lnSpc>
            </a:pPr>
            <a:r>
              <a:rPr lang="en-US" sz="1400">
                <a:solidFill>
                  <a:schemeClr val="bg1"/>
                </a:solidFill>
                <a:latin typeface="Montserrat" panose="00000500000000000000" pitchFamily="2" charset="0"/>
              </a:rPr>
              <a:t>		template:</a:t>
            </a:r>
          </a:p>
          <a:p>
            <a:pPr marL="1077913">
              <a:lnSpc>
                <a:spcPct val="150000"/>
              </a:lnSpc>
            </a:pPr>
            <a:r>
              <a:rPr lang="en-US" sz="1400">
                <a:solidFill>
                  <a:schemeClr val="bg1"/>
                </a:solidFill>
                <a:latin typeface="Montserrat" panose="00000500000000000000" pitchFamily="2" charset="0"/>
              </a:rPr>
              <a:t>			metadata:</a:t>
            </a:r>
          </a:p>
          <a:p>
            <a:pPr marL="1077913">
              <a:lnSpc>
                <a:spcPct val="150000"/>
              </a:lnSpc>
            </a:pPr>
            <a:r>
              <a:rPr lang="en-US" sz="1400">
                <a:solidFill>
                  <a:schemeClr val="bg1"/>
                </a:solidFill>
                <a:latin typeface="Montserrat" panose="00000500000000000000" pitchFamily="2" charset="0"/>
              </a:rPr>
              <a:t>				labels:</a:t>
            </a:r>
          </a:p>
          <a:p>
            <a:pPr marL="1077913">
              <a:lnSpc>
                <a:spcPct val="150000"/>
              </a:lnSpc>
            </a:pPr>
            <a:r>
              <a:rPr lang="en-US" sz="1400">
                <a:solidFill>
                  <a:schemeClr val="bg1"/>
                </a:solidFill>
                <a:latin typeface="Montserrat" panose="00000500000000000000" pitchFamily="2" charset="0"/>
              </a:rPr>
              <a:t>					tier: frontend</a:t>
            </a:r>
          </a:p>
          <a:p>
            <a:pPr marL="1077913">
              <a:lnSpc>
                <a:spcPct val="150000"/>
              </a:lnSpc>
            </a:pPr>
            <a:r>
              <a:rPr lang="en-US" sz="1400">
                <a:solidFill>
                  <a:schemeClr val="bg1"/>
                </a:solidFill>
                <a:latin typeface="Montserrat" panose="00000500000000000000" pitchFamily="2" charset="0"/>
              </a:rPr>
              <a:t>	spec:</a:t>
            </a:r>
          </a:p>
          <a:p>
            <a:pPr marL="1077913">
              <a:lnSpc>
                <a:spcPct val="150000"/>
              </a:lnSpc>
            </a:pPr>
            <a:r>
              <a:rPr lang="en-US" sz="1400">
                <a:solidFill>
                  <a:schemeClr val="bg1"/>
                </a:solidFill>
                <a:latin typeface="Montserrat" panose="00000500000000000000" pitchFamily="2" charset="0"/>
              </a:rPr>
              <a:t>		containers:</a:t>
            </a:r>
          </a:p>
          <a:p>
            <a:pPr marL="1077913">
              <a:lnSpc>
                <a:spcPct val="150000"/>
              </a:lnSpc>
            </a:pPr>
            <a:r>
              <a:rPr lang="en-US" sz="1400">
                <a:solidFill>
                  <a:schemeClr val="bg1"/>
                </a:solidFill>
                <a:latin typeface="Montserrat" panose="00000500000000000000" pitchFamily="2" charset="0"/>
              </a:rPr>
              <a:t>		- name: my-nginx</a:t>
            </a:r>
          </a:p>
          <a:p>
            <a:pPr marL="1077913">
              <a:lnSpc>
                <a:spcPct val="150000"/>
              </a:lnSpc>
            </a:pPr>
            <a:r>
              <a:rPr lang="en-US" sz="1400">
                <a:solidFill>
                  <a:schemeClr val="bg1"/>
                </a:solidFill>
                <a:latin typeface="Montserrat" panose="00000500000000000000" pitchFamily="2" charset="0"/>
              </a:rPr>
              <a:t>		   image: nginx:alpine</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186086" y="1670361"/>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A36C69-FA69-63D9-8CD6-C847FC6234C7}"/>
              </a:ext>
            </a:extLst>
          </p:cNvPr>
          <p:cNvSpPr txBox="1"/>
          <p:nvPr/>
        </p:nvSpPr>
        <p:spPr>
          <a:xfrm>
            <a:off x="7297836" y="590196"/>
            <a:ext cx="4528755" cy="707886"/>
          </a:xfrm>
          <a:prstGeom prst="rect">
            <a:avLst/>
          </a:prstGeom>
          <a:noFill/>
        </p:spPr>
        <p:txBody>
          <a:bodyPr wrap="square" rtlCol="0">
            <a:spAutoFit/>
          </a:bodyPr>
          <a:lstStyle/>
          <a:p>
            <a:pPr algn="just"/>
            <a:r>
              <a:rPr lang="vi-VN" sz="2000">
                <a:latin typeface="Montserrat" panose="00000500000000000000" pitchFamily="2" charset="0"/>
              </a:rPr>
              <a:t>◄ Phiên bản API Kubernetes và loại tài nguyên (Deployment)</a:t>
            </a:r>
            <a:endParaRPr lang="en-US" sz="2000">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005333" y="3529832"/>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9B62F9-99DA-C933-B0EA-B336EDCDB268}"/>
              </a:ext>
            </a:extLst>
          </p:cNvPr>
          <p:cNvCxnSpPr/>
          <p:nvPr/>
        </p:nvCxnSpPr>
        <p:spPr>
          <a:xfrm>
            <a:off x="1338805" y="1018644"/>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9BC8DE-6483-87E6-9810-13166E615C2E}"/>
              </a:ext>
            </a:extLst>
          </p:cNvPr>
          <p:cNvSpPr txBox="1"/>
          <p:nvPr/>
        </p:nvSpPr>
        <p:spPr>
          <a:xfrm>
            <a:off x="7219507" y="1333146"/>
            <a:ext cx="4891111" cy="400110"/>
          </a:xfrm>
          <a:prstGeom prst="rect">
            <a:avLst/>
          </a:prstGeom>
          <a:noFill/>
        </p:spPr>
        <p:txBody>
          <a:bodyPr wrap="square" rtlCol="0">
            <a:spAutoFit/>
          </a:bodyPr>
          <a:lstStyle/>
          <a:p>
            <a:pPr algn="just"/>
            <a:r>
              <a:rPr lang="vi-VN" sz="2000">
                <a:latin typeface="Montserrat" panose="00000500000000000000" pitchFamily="2" charset="0"/>
              </a:rPr>
              <a:t>◄ Metadata about the Deployment</a:t>
            </a:r>
            <a:endParaRPr lang="en-US" sz="2000">
              <a:latin typeface="Montserrat" panose="00000500000000000000" pitchFamily="2" charset="0"/>
            </a:endParaRPr>
          </a:p>
        </p:txBody>
      </p:sp>
      <p:sp>
        <p:nvSpPr>
          <p:cNvPr id="18" name="TextBox 17">
            <a:extLst>
              <a:ext uri="{FF2B5EF4-FFF2-40B4-BE49-F238E27FC236}">
                <a16:creationId xmlns:a16="http://schemas.microsoft.com/office/drawing/2014/main" id="{A3C85D1E-4F74-292A-8F10-E22FD4D24D3C}"/>
              </a:ext>
            </a:extLst>
          </p:cNvPr>
          <p:cNvSpPr txBox="1"/>
          <p:nvPr/>
        </p:nvSpPr>
        <p:spPr>
          <a:xfrm>
            <a:off x="7116657" y="2862064"/>
            <a:ext cx="4891111" cy="707886"/>
          </a:xfrm>
          <a:prstGeom prst="rect">
            <a:avLst/>
          </a:prstGeom>
          <a:noFill/>
        </p:spPr>
        <p:txBody>
          <a:bodyPr wrap="square" rtlCol="0">
            <a:spAutoFit/>
          </a:bodyPr>
          <a:lstStyle/>
          <a:p>
            <a:pPr algn="just"/>
            <a:r>
              <a:rPr lang="en-US" sz="2000">
                <a:latin typeface="Montserrat" panose="00000500000000000000" pitchFamily="2" charset="0"/>
              </a:rPr>
              <a:t>◄ The selector is used to "select" the template to use (based on labels)</a:t>
            </a:r>
          </a:p>
        </p:txBody>
      </p:sp>
      <p:sp>
        <p:nvSpPr>
          <p:cNvPr id="3" name="TextBox 2">
            <a:extLst>
              <a:ext uri="{FF2B5EF4-FFF2-40B4-BE49-F238E27FC236}">
                <a16:creationId xmlns:a16="http://schemas.microsoft.com/office/drawing/2014/main" id="{09A7AAF1-4FE4-8BB3-C32B-0ECC6E371449}"/>
              </a:ext>
            </a:extLst>
          </p:cNvPr>
          <p:cNvSpPr txBox="1"/>
          <p:nvPr/>
        </p:nvSpPr>
        <p:spPr>
          <a:xfrm>
            <a:off x="204533" y="0"/>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Creating a Deployment</a:t>
            </a:r>
          </a:p>
        </p:txBody>
      </p:sp>
      <p:cxnSp>
        <p:nvCxnSpPr>
          <p:cNvPr id="10" name="Straight Connector 9">
            <a:extLst>
              <a:ext uri="{FF2B5EF4-FFF2-40B4-BE49-F238E27FC236}">
                <a16:creationId xmlns:a16="http://schemas.microsoft.com/office/drawing/2014/main" id="{64195E40-4974-3E17-55DF-01CBD74E7979}"/>
              </a:ext>
            </a:extLst>
          </p:cNvPr>
          <p:cNvCxnSpPr/>
          <p:nvPr/>
        </p:nvCxnSpPr>
        <p:spPr>
          <a:xfrm>
            <a:off x="1699994" y="5898373"/>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B7C498-474A-1057-03F9-CB49B4E46021}"/>
              </a:ext>
            </a:extLst>
          </p:cNvPr>
          <p:cNvSpPr txBox="1"/>
          <p:nvPr/>
        </p:nvSpPr>
        <p:spPr>
          <a:xfrm>
            <a:off x="7066141" y="5252141"/>
            <a:ext cx="5125859" cy="1015663"/>
          </a:xfrm>
          <a:prstGeom prst="rect">
            <a:avLst/>
          </a:prstGeom>
          <a:noFill/>
        </p:spPr>
        <p:txBody>
          <a:bodyPr wrap="square" rtlCol="0">
            <a:spAutoFit/>
          </a:bodyPr>
          <a:lstStyle/>
          <a:p>
            <a:pPr algn="just"/>
            <a:r>
              <a:rPr lang="en-US" sz="2000">
                <a:latin typeface="Montserrat" panose="00000500000000000000" pitchFamily="2" charset="0"/>
              </a:rPr>
              <a:t>◄ Template to use to create the Pod/Containers (note that the selector matches the label)</a:t>
            </a:r>
          </a:p>
        </p:txBody>
      </p:sp>
    </p:spTree>
    <p:extLst>
      <p:ext uri="{BB962C8B-B14F-4D97-AF65-F5344CB8AC3E}">
        <p14:creationId xmlns:p14="http://schemas.microsoft.com/office/powerpoint/2010/main" val="21637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Defining Probes in a Deployment</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1400">
                <a:solidFill>
                  <a:schemeClr val="bg1"/>
                </a:solidFill>
                <a:latin typeface="Montserrat" panose="00000500000000000000" pitchFamily="2" charset="0"/>
              </a:rPr>
              <a:t>apiVersion: apps/v1</a:t>
            </a:r>
          </a:p>
          <a:p>
            <a:pPr marL="1077913">
              <a:lnSpc>
                <a:spcPct val="150000"/>
              </a:lnSpc>
            </a:pPr>
            <a:r>
              <a:rPr lang="en-US" sz="1400">
                <a:solidFill>
                  <a:schemeClr val="bg1"/>
                </a:solidFill>
                <a:latin typeface="Montserrat" panose="00000500000000000000" pitchFamily="2" charset="0"/>
              </a:rPr>
              <a:t>kind: Deployment</a:t>
            </a:r>
          </a:p>
          <a:p>
            <a:pPr marL="1077913">
              <a:lnSpc>
                <a:spcPct val="150000"/>
              </a:lnSpc>
            </a:pPr>
            <a:r>
              <a:rPr lang="en-US" sz="1400">
                <a:solidFill>
                  <a:schemeClr val="bg1"/>
                </a:solidFill>
                <a:latin typeface="Montserrat" panose="00000500000000000000" pitchFamily="2" charset="0"/>
              </a:rPr>
              <a:t>...</a:t>
            </a:r>
          </a:p>
          <a:p>
            <a:pPr marL="1077913">
              <a:lnSpc>
                <a:spcPct val="150000"/>
              </a:lnSpc>
            </a:pPr>
            <a:r>
              <a:rPr lang="en-US" sz="1400">
                <a:solidFill>
                  <a:schemeClr val="bg1"/>
                </a:solidFill>
                <a:latin typeface="Montserrat" panose="00000500000000000000" pitchFamily="2" charset="0"/>
              </a:rPr>
              <a:t>template:</a:t>
            </a:r>
          </a:p>
          <a:p>
            <a:pPr marL="1077913">
              <a:lnSpc>
                <a:spcPct val="150000"/>
              </a:lnSpc>
            </a:pPr>
            <a:r>
              <a:rPr lang="en-US" sz="1400">
                <a:solidFill>
                  <a:schemeClr val="bg1"/>
                </a:solidFill>
                <a:latin typeface="Montserrat" panose="00000500000000000000" pitchFamily="2" charset="0"/>
              </a:rPr>
              <a:t>	spec:</a:t>
            </a:r>
          </a:p>
          <a:p>
            <a:pPr marL="1077913">
              <a:lnSpc>
                <a:spcPct val="150000"/>
              </a:lnSpc>
            </a:pPr>
            <a:r>
              <a:rPr lang="en-US" sz="1400">
                <a:solidFill>
                  <a:schemeClr val="bg1"/>
                </a:solidFill>
                <a:latin typeface="Montserrat" panose="00000500000000000000" pitchFamily="2" charset="0"/>
              </a:rPr>
              <a:t>		containers:</a:t>
            </a:r>
          </a:p>
          <a:p>
            <a:pPr marL="1077913">
              <a:lnSpc>
                <a:spcPct val="150000"/>
              </a:lnSpc>
            </a:pPr>
            <a:r>
              <a:rPr lang="en-US" sz="1400">
                <a:solidFill>
                  <a:schemeClr val="bg1"/>
                </a:solidFill>
                <a:latin typeface="Montserrat" panose="00000500000000000000" pitchFamily="2" charset="0"/>
              </a:rPr>
              <a:t>		- name: my-nginx</a:t>
            </a:r>
          </a:p>
          <a:p>
            <a:pPr marL="1077913">
              <a:lnSpc>
                <a:spcPct val="150000"/>
              </a:lnSpc>
            </a:pPr>
            <a:r>
              <a:rPr lang="en-US" sz="1400">
                <a:solidFill>
                  <a:schemeClr val="bg1"/>
                </a:solidFill>
                <a:latin typeface="Montserrat" panose="00000500000000000000" pitchFamily="2" charset="0"/>
              </a:rPr>
              <a:t>		   image: nginx:alpine</a:t>
            </a:r>
          </a:p>
          <a:p>
            <a:pPr marL="1077913">
              <a:lnSpc>
                <a:spcPct val="150000"/>
              </a:lnSpc>
            </a:pPr>
            <a:r>
              <a:rPr lang="en-US" sz="1400">
                <a:solidFill>
                  <a:schemeClr val="bg1"/>
                </a:solidFill>
                <a:latin typeface="Montserrat" panose="00000500000000000000" pitchFamily="2" charset="0"/>
              </a:rPr>
              <a:t>		   livenessProbe:</a:t>
            </a:r>
          </a:p>
          <a:p>
            <a:pPr marL="1077913">
              <a:lnSpc>
                <a:spcPct val="150000"/>
              </a:lnSpc>
            </a:pPr>
            <a:r>
              <a:rPr lang="en-US" sz="1400">
                <a:solidFill>
                  <a:schemeClr val="bg1"/>
                </a:solidFill>
                <a:latin typeface="Montserrat" panose="00000500000000000000" pitchFamily="2" charset="0"/>
              </a:rPr>
              <a:t>			httpGet:</a:t>
            </a:r>
          </a:p>
          <a:p>
            <a:pPr marL="1077913">
              <a:lnSpc>
                <a:spcPct val="150000"/>
              </a:lnSpc>
            </a:pPr>
            <a:r>
              <a:rPr lang="en-US" sz="1400">
                <a:solidFill>
                  <a:schemeClr val="bg1"/>
                </a:solidFill>
                <a:latin typeface="Montserrat" panose="00000500000000000000" pitchFamily="2" charset="0"/>
              </a:rPr>
              <a:t>				path: /index.html</a:t>
            </a:r>
          </a:p>
          <a:p>
            <a:pPr marL="1077913">
              <a:lnSpc>
                <a:spcPct val="150000"/>
              </a:lnSpc>
            </a:pPr>
            <a:r>
              <a:rPr lang="en-US" sz="1400">
                <a:solidFill>
                  <a:schemeClr val="bg1"/>
                </a:solidFill>
                <a:latin typeface="Montserrat" panose="00000500000000000000" pitchFamily="2" charset="0"/>
              </a:rPr>
              <a:t>				port: 80</a:t>
            </a:r>
          </a:p>
          <a:p>
            <a:pPr marL="1077913">
              <a:lnSpc>
                <a:spcPct val="150000"/>
              </a:lnSpc>
            </a:pPr>
            <a:r>
              <a:rPr lang="en-US" sz="1400">
                <a:solidFill>
                  <a:schemeClr val="bg1"/>
                </a:solidFill>
                <a:latin typeface="Montserrat" panose="00000500000000000000" pitchFamily="2" charset="0"/>
              </a:rPr>
              <a:t>			initialDelaySeconds: 15</a:t>
            </a:r>
          </a:p>
          <a:p>
            <a:pPr marL="1077913">
              <a:lnSpc>
                <a:spcPct val="150000"/>
              </a:lnSpc>
            </a:pPr>
            <a:r>
              <a:rPr lang="en-US" sz="1400">
                <a:solidFill>
                  <a:schemeClr val="bg1"/>
                </a:solidFill>
                <a:latin typeface="Montserrat" panose="00000500000000000000" pitchFamily="2" charset="0"/>
              </a:rPr>
              <a:t>			timeoutSeconds: 2</a:t>
            </a:r>
          </a:p>
          <a:p>
            <a:pPr marL="1077913">
              <a:lnSpc>
                <a:spcPct val="150000"/>
              </a:lnSpc>
            </a:pPr>
            <a:r>
              <a:rPr lang="en-US" sz="1400">
                <a:solidFill>
                  <a:schemeClr val="bg1"/>
                </a:solidFill>
                <a:latin typeface="Montserrat" panose="00000500000000000000" pitchFamily="2" charset="0"/>
              </a:rPr>
              <a:t>			periodSeconds: 5</a:t>
            </a:r>
          </a:p>
          <a:p>
            <a:pPr marL="1077913">
              <a:lnSpc>
                <a:spcPct val="150000"/>
              </a:lnSpc>
            </a:pPr>
            <a:r>
              <a:rPr lang="en-US" sz="1400">
                <a:solidFill>
                  <a:schemeClr val="bg1"/>
                </a:solidFill>
                <a:latin typeface="Montserrat" panose="00000500000000000000" pitchFamily="2" charset="0"/>
              </a:rPr>
              <a:t>			failureThreshold: 1</a:t>
            </a:r>
          </a:p>
          <a:p>
            <a:pPr marL="1077913">
              <a:lnSpc>
                <a:spcPct val="150000"/>
              </a:lnSpc>
            </a:pPr>
            <a:endParaRPr lang="en-US" sz="1400">
              <a:solidFill>
                <a:schemeClr val="bg1"/>
              </a:solidFill>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154189" y="3912605"/>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C85D1E-4F74-292A-8F10-E22FD4D24D3C}"/>
              </a:ext>
            </a:extLst>
          </p:cNvPr>
          <p:cNvSpPr txBox="1"/>
          <p:nvPr/>
        </p:nvSpPr>
        <p:spPr>
          <a:xfrm>
            <a:off x="7116658" y="3189232"/>
            <a:ext cx="4891111" cy="707886"/>
          </a:xfrm>
          <a:prstGeom prst="rect">
            <a:avLst/>
          </a:prstGeom>
          <a:noFill/>
        </p:spPr>
        <p:txBody>
          <a:bodyPr wrap="square" rtlCol="0">
            <a:spAutoFit/>
          </a:bodyPr>
          <a:lstStyle/>
          <a:p>
            <a:pPr algn="just"/>
            <a:r>
              <a:rPr lang="en-US" sz="2000">
                <a:latin typeface="Montserrat" panose="00000500000000000000" pitchFamily="2" charset="0"/>
              </a:rPr>
              <a:t>◄ Define liveness probe (readiness probes can also be defined)</a:t>
            </a:r>
          </a:p>
        </p:txBody>
      </p:sp>
      <p:sp>
        <p:nvSpPr>
          <p:cNvPr id="3" name="TextBox 2">
            <a:extLst>
              <a:ext uri="{FF2B5EF4-FFF2-40B4-BE49-F238E27FC236}">
                <a16:creationId xmlns:a16="http://schemas.microsoft.com/office/drawing/2014/main" id="{09A7AAF1-4FE4-8BB3-C32B-0ECC6E371449}"/>
              </a:ext>
            </a:extLst>
          </p:cNvPr>
          <p:cNvSpPr txBox="1"/>
          <p:nvPr/>
        </p:nvSpPr>
        <p:spPr>
          <a:xfrm>
            <a:off x="204533" y="0"/>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Creating a Deployment</a:t>
            </a:r>
          </a:p>
        </p:txBody>
      </p:sp>
      <p:cxnSp>
        <p:nvCxnSpPr>
          <p:cNvPr id="10" name="Straight Connector 9">
            <a:extLst>
              <a:ext uri="{FF2B5EF4-FFF2-40B4-BE49-F238E27FC236}">
                <a16:creationId xmlns:a16="http://schemas.microsoft.com/office/drawing/2014/main" id="{64195E40-4974-3E17-55DF-01CBD74E7979}"/>
              </a:ext>
            </a:extLst>
          </p:cNvPr>
          <p:cNvCxnSpPr/>
          <p:nvPr/>
        </p:nvCxnSpPr>
        <p:spPr>
          <a:xfrm>
            <a:off x="1993195" y="4548038"/>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B7C498-474A-1057-03F9-CB49B4E46021}"/>
              </a:ext>
            </a:extLst>
          </p:cNvPr>
          <p:cNvSpPr txBox="1"/>
          <p:nvPr/>
        </p:nvSpPr>
        <p:spPr>
          <a:xfrm>
            <a:off x="6999284" y="4147928"/>
            <a:ext cx="5125859" cy="400110"/>
          </a:xfrm>
          <a:prstGeom prst="rect">
            <a:avLst/>
          </a:prstGeom>
          <a:noFill/>
        </p:spPr>
        <p:txBody>
          <a:bodyPr wrap="square" rtlCol="0">
            <a:spAutoFit/>
          </a:bodyPr>
          <a:lstStyle/>
          <a:p>
            <a:pPr algn="just"/>
            <a:r>
              <a:rPr lang="en-US" sz="2000">
                <a:latin typeface="Montserrat" panose="00000500000000000000" pitchFamily="2" charset="0"/>
              </a:rPr>
              <a:t>◄ Check /index.html on port 80</a:t>
            </a:r>
          </a:p>
        </p:txBody>
      </p:sp>
    </p:spTree>
    <p:extLst>
      <p:ext uri="{BB962C8B-B14F-4D97-AF65-F5344CB8AC3E}">
        <p14:creationId xmlns:p14="http://schemas.microsoft.com/office/powerpoint/2010/main" val="10564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kubectl and Deployments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4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336255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BFBFF0-99C6-AD07-9651-C3C0F492FB94}"/>
              </a:ext>
            </a:extLst>
          </p:cNvPr>
          <p:cNvSpPr/>
          <p:nvPr/>
        </p:nvSpPr>
        <p:spPr>
          <a:xfrm>
            <a:off x="0" y="0"/>
            <a:ext cx="12192000" cy="3429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9988"/>
            <a:r>
              <a:rPr lang="en-US" sz="2400">
                <a:solidFill>
                  <a:schemeClr val="accent6"/>
                </a:solidFill>
                <a:latin typeface="Montserrat" panose="00000500000000000000" pitchFamily="2" charset="0"/>
              </a:rPr>
              <a:t># Create a Deployment</a:t>
            </a:r>
          </a:p>
          <a:p>
            <a:pPr marL="1169988"/>
            <a:r>
              <a:rPr lang="en-US" sz="2800">
                <a:latin typeface="Montserrat" panose="00000500000000000000" pitchFamily="2" charset="0"/>
              </a:rPr>
              <a:t>kubectl create -f file.deployment.yml</a:t>
            </a:r>
          </a:p>
        </p:txBody>
      </p:sp>
      <p:sp>
        <p:nvSpPr>
          <p:cNvPr id="5" name="TextBox 4">
            <a:extLst>
              <a:ext uri="{FF2B5EF4-FFF2-40B4-BE49-F238E27FC236}">
                <a16:creationId xmlns:a16="http://schemas.microsoft.com/office/drawing/2014/main" id="{987D0B83-3CA7-ECE4-33CC-23547EB875F2}"/>
              </a:ext>
            </a:extLst>
          </p:cNvPr>
          <p:cNvSpPr txBox="1"/>
          <p:nvPr/>
        </p:nvSpPr>
        <p:spPr>
          <a:xfrm>
            <a:off x="839972" y="3955312"/>
            <a:ext cx="8627683" cy="1661993"/>
          </a:xfrm>
          <a:prstGeom prst="rect">
            <a:avLst/>
          </a:prstGeom>
          <a:noFill/>
        </p:spPr>
        <p:txBody>
          <a:bodyPr wrap="none" rtlCol="0">
            <a:spAutoFit/>
          </a:bodyPr>
          <a:lstStyle/>
          <a:p>
            <a:r>
              <a:rPr lang="en-US" sz="2800">
                <a:latin typeface="Montserrat" panose="00000500000000000000" pitchFamily="2" charset="0"/>
              </a:rPr>
              <a:t>Creating a Deployment</a:t>
            </a:r>
          </a:p>
          <a:p>
            <a:endParaRPr lang="en-US" sz="2800">
              <a:latin typeface="Montserrat" panose="00000500000000000000" pitchFamily="2" charset="0"/>
            </a:endParaRPr>
          </a:p>
          <a:p>
            <a:endParaRPr lang="en-US" sz="2800">
              <a:latin typeface="Montserrat" panose="00000500000000000000" pitchFamily="2" charset="0"/>
            </a:endParaRPr>
          </a:p>
          <a:p>
            <a:r>
              <a:rPr lang="en-US">
                <a:latin typeface="Montserrat" panose="00000500000000000000" pitchFamily="2" charset="0"/>
              </a:rPr>
              <a:t>Use the </a:t>
            </a:r>
            <a:r>
              <a:rPr lang="en-US" b="1">
                <a:latin typeface="Montserrat" panose="00000500000000000000" pitchFamily="2" charset="0"/>
              </a:rPr>
              <a:t>kubectl create </a:t>
            </a:r>
            <a:r>
              <a:rPr lang="en-US">
                <a:latin typeface="Montserrat" panose="00000500000000000000" pitchFamily="2" charset="0"/>
              </a:rPr>
              <a:t>command along with the </a:t>
            </a:r>
            <a:r>
              <a:rPr lang="en-US" b="1">
                <a:latin typeface="Montserrat" panose="00000500000000000000" pitchFamily="2" charset="0"/>
              </a:rPr>
              <a:t>--filename </a:t>
            </a:r>
            <a:r>
              <a:rPr lang="en-US">
                <a:latin typeface="Montserrat" panose="00000500000000000000" pitchFamily="2" charset="0"/>
              </a:rPr>
              <a:t>or </a:t>
            </a:r>
            <a:r>
              <a:rPr lang="en-US" b="1">
                <a:latin typeface="Montserrat" panose="00000500000000000000" pitchFamily="2" charset="0"/>
              </a:rPr>
              <a:t>-f </a:t>
            </a:r>
            <a:r>
              <a:rPr lang="en-US">
                <a:latin typeface="Montserrat" panose="00000500000000000000" pitchFamily="2" charset="0"/>
              </a:rPr>
              <a:t>switch</a:t>
            </a:r>
          </a:p>
        </p:txBody>
      </p:sp>
    </p:spTree>
    <p:extLst>
      <p:ext uri="{BB962C8B-B14F-4D97-AF65-F5344CB8AC3E}">
        <p14:creationId xmlns:p14="http://schemas.microsoft.com/office/powerpoint/2010/main" val="298055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BFBFF0-99C6-AD07-9651-C3C0F492FB94}"/>
              </a:ext>
            </a:extLst>
          </p:cNvPr>
          <p:cNvSpPr/>
          <p:nvPr/>
        </p:nvSpPr>
        <p:spPr>
          <a:xfrm>
            <a:off x="0" y="3094074"/>
            <a:ext cx="12192000" cy="3763926"/>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9988"/>
            <a:r>
              <a:rPr lang="en-US" sz="2400">
                <a:solidFill>
                  <a:schemeClr val="accent6"/>
                </a:solidFill>
                <a:latin typeface="Montserrat" panose="00000500000000000000" pitchFamily="2" charset="0"/>
              </a:rPr>
              <a:t># Alternate way to create or apply changes to a</a:t>
            </a:r>
          </a:p>
          <a:p>
            <a:pPr marL="1169988"/>
            <a:r>
              <a:rPr lang="en-US" sz="2400">
                <a:solidFill>
                  <a:schemeClr val="accent6"/>
                </a:solidFill>
                <a:latin typeface="Montserrat" panose="00000500000000000000" pitchFamily="2" charset="0"/>
              </a:rPr>
              <a:t># Deployment from YAML</a:t>
            </a:r>
          </a:p>
          <a:p>
            <a:pPr marL="1169988"/>
            <a:r>
              <a:rPr lang="en-US" sz="2800">
                <a:latin typeface="Montserrat" panose="00000500000000000000" pitchFamily="2" charset="0"/>
              </a:rPr>
              <a:t>kubectl apply -f file.deployment.yml</a:t>
            </a:r>
          </a:p>
          <a:p>
            <a:pPr marL="1169988"/>
            <a:endParaRPr lang="en-US" sz="2800">
              <a:latin typeface="Montserrat" panose="00000500000000000000" pitchFamily="2" charset="0"/>
            </a:endParaRPr>
          </a:p>
          <a:p>
            <a:pPr marL="1169988"/>
            <a:r>
              <a:rPr lang="en-US" sz="2400">
                <a:solidFill>
                  <a:schemeClr val="accent6"/>
                </a:solidFill>
                <a:latin typeface="Montserrat" panose="00000500000000000000" pitchFamily="2" charset="0"/>
              </a:rPr>
              <a:t># Use --save-config when you want to use</a:t>
            </a:r>
          </a:p>
          <a:p>
            <a:pPr marL="1169988"/>
            <a:r>
              <a:rPr lang="en-US" sz="2400">
                <a:solidFill>
                  <a:schemeClr val="accent6"/>
                </a:solidFill>
                <a:latin typeface="Montserrat" panose="00000500000000000000" pitchFamily="2" charset="0"/>
              </a:rPr>
              <a:t># kubectl apply in the future</a:t>
            </a:r>
          </a:p>
          <a:p>
            <a:pPr marL="1169988"/>
            <a:r>
              <a:rPr lang="en-US" sz="2800">
                <a:latin typeface="Montserrat" panose="00000500000000000000" pitchFamily="2" charset="0"/>
              </a:rPr>
              <a:t>kubectl create –f file.deployment.yml --save-config</a:t>
            </a:r>
          </a:p>
        </p:txBody>
      </p:sp>
      <p:sp>
        <p:nvSpPr>
          <p:cNvPr id="5" name="TextBox 4">
            <a:extLst>
              <a:ext uri="{FF2B5EF4-FFF2-40B4-BE49-F238E27FC236}">
                <a16:creationId xmlns:a16="http://schemas.microsoft.com/office/drawing/2014/main" id="{987D0B83-3CA7-ECE4-33CC-23547EB875F2}"/>
              </a:ext>
            </a:extLst>
          </p:cNvPr>
          <p:cNvSpPr txBox="1"/>
          <p:nvPr/>
        </p:nvSpPr>
        <p:spPr>
          <a:xfrm>
            <a:off x="1307804" y="978197"/>
            <a:ext cx="8579593" cy="1661993"/>
          </a:xfrm>
          <a:prstGeom prst="rect">
            <a:avLst/>
          </a:prstGeom>
          <a:noFill/>
        </p:spPr>
        <p:txBody>
          <a:bodyPr wrap="none" rtlCol="0">
            <a:spAutoFit/>
          </a:bodyPr>
          <a:lstStyle/>
          <a:p>
            <a:r>
              <a:rPr lang="en-US" sz="2800">
                <a:latin typeface="Montserrat" panose="00000500000000000000" pitchFamily="2" charset="0"/>
              </a:rPr>
              <a:t>Creating or Applying Changes</a:t>
            </a:r>
          </a:p>
          <a:p>
            <a:endParaRPr lang="en-US" sz="2800">
              <a:latin typeface="Montserrat" panose="00000500000000000000" pitchFamily="2" charset="0"/>
            </a:endParaRPr>
          </a:p>
          <a:p>
            <a:endParaRPr lang="en-US" sz="2800">
              <a:latin typeface="Montserrat" panose="00000500000000000000" pitchFamily="2" charset="0"/>
            </a:endParaRPr>
          </a:p>
          <a:p>
            <a:r>
              <a:rPr lang="en-US">
                <a:latin typeface="Montserrat" panose="00000500000000000000" pitchFamily="2" charset="0"/>
              </a:rPr>
              <a:t>Use the </a:t>
            </a:r>
            <a:r>
              <a:rPr lang="en-US" b="1">
                <a:latin typeface="Montserrat" panose="00000500000000000000" pitchFamily="2" charset="0"/>
              </a:rPr>
              <a:t>kubectl create </a:t>
            </a:r>
            <a:r>
              <a:rPr lang="en-US">
                <a:latin typeface="Montserrat" panose="00000500000000000000" pitchFamily="2" charset="0"/>
              </a:rPr>
              <a:t>command along with the </a:t>
            </a:r>
            <a:r>
              <a:rPr lang="en-US" b="1">
                <a:latin typeface="Montserrat" panose="00000500000000000000" pitchFamily="2" charset="0"/>
              </a:rPr>
              <a:t>--filename </a:t>
            </a:r>
            <a:r>
              <a:rPr lang="en-US">
                <a:latin typeface="Montserrat" panose="00000500000000000000" pitchFamily="2" charset="0"/>
              </a:rPr>
              <a:t>or </a:t>
            </a:r>
            <a:r>
              <a:rPr lang="en-US" b="1">
                <a:latin typeface="Montserrat" panose="00000500000000000000" pitchFamily="2" charset="0"/>
              </a:rPr>
              <a:t>-f </a:t>
            </a:r>
            <a:r>
              <a:rPr lang="en-US">
                <a:latin typeface="Montserrat" panose="00000500000000000000" pitchFamily="2" charset="0"/>
              </a:rPr>
              <a:t>switch</a:t>
            </a:r>
          </a:p>
        </p:txBody>
      </p:sp>
      <p:sp>
        <p:nvSpPr>
          <p:cNvPr id="2" name="Arrow: Down 1">
            <a:extLst>
              <a:ext uri="{FF2B5EF4-FFF2-40B4-BE49-F238E27FC236}">
                <a16:creationId xmlns:a16="http://schemas.microsoft.com/office/drawing/2014/main" id="{016E4A3F-63CD-2928-03A1-37D9AA239768}"/>
              </a:ext>
            </a:extLst>
          </p:cNvPr>
          <p:cNvSpPr/>
          <p:nvPr/>
        </p:nvSpPr>
        <p:spPr>
          <a:xfrm>
            <a:off x="9027042" y="5316279"/>
            <a:ext cx="361507" cy="56352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CAB256-683F-6385-9902-9E45051A2DBE}"/>
              </a:ext>
            </a:extLst>
          </p:cNvPr>
          <p:cNvSpPr/>
          <p:nvPr/>
        </p:nvSpPr>
        <p:spPr>
          <a:xfrm>
            <a:off x="8272129" y="4338084"/>
            <a:ext cx="2828261" cy="978195"/>
          </a:xfrm>
          <a:prstGeom prst="rect">
            <a:avLst/>
          </a:prstGeom>
          <a:solidFill>
            <a:srgbClr val="2A9F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Lưu trữ các thuộc tính hiện tại trong chú thích của tài nguyên</a:t>
            </a:r>
            <a:endParaRPr lang="en-US">
              <a:solidFill>
                <a:schemeClr val="bg1"/>
              </a:solidFill>
            </a:endParaRPr>
          </a:p>
        </p:txBody>
      </p:sp>
    </p:spTree>
    <p:extLst>
      <p:ext uri="{BB962C8B-B14F-4D97-AF65-F5344CB8AC3E}">
        <p14:creationId xmlns:p14="http://schemas.microsoft.com/office/powerpoint/2010/main" val="1354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BFBFF0-99C6-AD07-9651-C3C0F492FB94}"/>
              </a:ext>
            </a:extLst>
          </p:cNvPr>
          <p:cNvSpPr/>
          <p:nvPr/>
        </p:nvSpPr>
        <p:spPr>
          <a:xfrm>
            <a:off x="0" y="0"/>
            <a:ext cx="12192000" cy="3429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9988"/>
            <a:r>
              <a:rPr lang="en-US" sz="2800">
                <a:latin typeface="Montserrat" panose="00000500000000000000" pitchFamily="2" charset="0"/>
              </a:rPr>
              <a:t>Kubectl get deployments</a:t>
            </a:r>
          </a:p>
        </p:txBody>
      </p:sp>
      <p:sp>
        <p:nvSpPr>
          <p:cNvPr id="5" name="TextBox 4">
            <a:extLst>
              <a:ext uri="{FF2B5EF4-FFF2-40B4-BE49-F238E27FC236}">
                <a16:creationId xmlns:a16="http://schemas.microsoft.com/office/drawing/2014/main" id="{987D0B83-3CA7-ECE4-33CC-23547EB875F2}"/>
              </a:ext>
            </a:extLst>
          </p:cNvPr>
          <p:cNvSpPr txBox="1"/>
          <p:nvPr/>
        </p:nvSpPr>
        <p:spPr>
          <a:xfrm>
            <a:off x="839972" y="3955312"/>
            <a:ext cx="4086375" cy="1231106"/>
          </a:xfrm>
          <a:prstGeom prst="rect">
            <a:avLst/>
          </a:prstGeom>
          <a:noFill/>
        </p:spPr>
        <p:txBody>
          <a:bodyPr wrap="none" rtlCol="0">
            <a:spAutoFit/>
          </a:bodyPr>
          <a:lstStyle/>
          <a:p>
            <a:r>
              <a:rPr lang="en-US" sz="2800">
                <a:latin typeface="Montserrat" panose="00000500000000000000" pitchFamily="2" charset="0"/>
              </a:rPr>
              <a:t>Getting Deployments</a:t>
            </a:r>
          </a:p>
          <a:p>
            <a:endParaRPr lang="en-US" sz="2800">
              <a:latin typeface="Montserrat" panose="00000500000000000000" pitchFamily="2" charset="0"/>
            </a:endParaRPr>
          </a:p>
          <a:p>
            <a:r>
              <a:rPr lang="en-US">
                <a:latin typeface="Montserrat" panose="00000500000000000000" pitchFamily="2" charset="0"/>
              </a:rPr>
              <a:t>List all Deployments</a:t>
            </a:r>
          </a:p>
        </p:txBody>
      </p:sp>
    </p:spTree>
    <p:extLst>
      <p:ext uri="{BB962C8B-B14F-4D97-AF65-F5344CB8AC3E}">
        <p14:creationId xmlns:p14="http://schemas.microsoft.com/office/powerpoint/2010/main" val="351120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282963" y="1238080"/>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289304" y="2902913"/>
            <a:ext cx="9849751" cy="3032168"/>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r>
              <a:rPr lang="en-US" sz="2000">
                <a:latin typeface="Montserrat" panose="00000500000000000000" pitchFamily="2" charset="0"/>
              </a:rPr>
              <a:t>Triển khai các Core Concepts</a:t>
            </a:r>
          </a:p>
          <a:p>
            <a:pPr marL="342900" indent="-228600">
              <a:spcAft>
                <a:spcPts val="600"/>
              </a:spcAft>
              <a:buFont typeface="Arial" panose="020B0604020202020204" pitchFamily="34" charset="0"/>
              <a:buChar char="•"/>
            </a:pPr>
            <a:r>
              <a:rPr lang="en-US" sz="2000">
                <a:latin typeface="Montserrat" panose="00000500000000000000" pitchFamily="2" charset="0"/>
              </a:rPr>
              <a:t>Tạo triển Deployment</a:t>
            </a:r>
          </a:p>
          <a:p>
            <a:pPr marL="342900" indent="-228600">
              <a:spcAft>
                <a:spcPts val="600"/>
              </a:spcAft>
              <a:buFont typeface="Arial" panose="020B0604020202020204" pitchFamily="34" charset="0"/>
              <a:buChar char="•"/>
            </a:pPr>
            <a:r>
              <a:rPr lang="en-US" sz="2000">
                <a:latin typeface="Montserrat" panose="00000500000000000000" pitchFamily="2" charset="0"/>
              </a:rPr>
              <a:t>kubectl và Deployment</a:t>
            </a:r>
          </a:p>
          <a:p>
            <a:pPr marL="342900" indent="-228600">
              <a:spcAft>
                <a:spcPts val="600"/>
              </a:spcAft>
              <a:buFont typeface="Arial" panose="020B0604020202020204" pitchFamily="34" charset="0"/>
              <a:buChar char="•"/>
            </a:pPr>
            <a:r>
              <a:rPr lang="en-US" sz="2000">
                <a:latin typeface="Montserrat" panose="00000500000000000000" pitchFamily="2" charset="0"/>
              </a:rPr>
              <a:t>Tùy chọn Deployment</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69047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C03C7-3A13-EB57-A5FE-D5FF260D67A8}"/>
              </a:ext>
            </a:extLst>
          </p:cNvPr>
          <p:cNvPicPr>
            <a:picLocks noChangeAspect="1"/>
          </p:cNvPicPr>
          <p:nvPr/>
        </p:nvPicPr>
        <p:blipFill>
          <a:blip r:embed="rId2"/>
          <a:stretch>
            <a:fillRect/>
          </a:stretch>
        </p:blipFill>
        <p:spPr>
          <a:xfrm>
            <a:off x="313660" y="162575"/>
            <a:ext cx="11564679" cy="6532849"/>
          </a:xfrm>
          <a:prstGeom prst="rect">
            <a:avLst/>
          </a:prstGeom>
        </p:spPr>
      </p:pic>
    </p:spTree>
    <p:extLst>
      <p:ext uri="{BB962C8B-B14F-4D97-AF65-F5344CB8AC3E}">
        <p14:creationId xmlns:p14="http://schemas.microsoft.com/office/powerpoint/2010/main" val="202425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5BA4B-7DBC-0ACC-6989-D1D6A812203E}"/>
              </a:ext>
            </a:extLst>
          </p:cNvPr>
          <p:cNvPicPr>
            <a:picLocks noChangeAspect="1"/>
          </p:cNvPicPr>
          <p:nvPr/>
        </p:nvPicPr>
        <p:blipFill rotWithShape="1">
          <a:blip r:embed="rId2"/>
          <a:srcRect l="543" t="2336"/>
          <a:stretch/>
        </p:blipFill>
        <p:spPr>
          <a:xfrm>
            <a:off x="733646" y="467832"/>
            <a:ext cx="10973395" cy="6071191"/>
          </a:xfrm>
          <a:prstGeom prst="rect">
            <a:avLst/>
          </a:prstGeom>
        </p:spPr>
      </p:pic>
    </p:spTree>
    <p:extLst>
      <p:ext uri="{BB962C8B-B14F-4D97-AF65-F5344CB8AC3E}">
        <p14:creationId xmlns:p14="http://schemas.microsoft.com/office/powerpoint/2010/main" val="26931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88989B-4957-7DCC-474E-60A71B667406}"/>
              </a:ext>
            </a:extLst>
          </p:cNvPr>
          <p:cNvPicPr>
            <a:picLocks noChangeAspect="1"/>
          </p:cNvPicPr>
          <p:nvPr/>
        </p:nvPicPr>
        <p:blipFill>
          <a:blip r:embed="rId2"/>
          <a:stretch>
            <a:fillRect/>
          </a:stretch>
        </p:blipFill>
        <p:spPr>
          <a:xfrm>
            <a:off x="303160" y="212259"/>
            <a:ext cx="11365304" cy="6443722"/>
          </a:xfrm>
          <a:prstGeom prst="rect">
            <a:avLst/>
          </a:prstGeom>
        </p:spPr>
      </p:pic>
    </p:spTree>
    <p:extLst>
      <p:ext uri="{BB962C8B-B14F-4D97-AF65-F5344CB8AC3E}">
        <p14:creationId xmlns:p14="http://schemas.microsoft.com/office/powerpoint/2010/main" val="109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77500" lnSpcReduction="2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kubectl Deployments in Action</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4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44279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BA00A-6E2B-CCBE-73C2-83316E8C7C10}"/>
              </a:ext>
            </a:extLst>
          </p:cNvPr>
          <p:cNvPicPr>
            <a:picLocks noChangeAspect="1"/>
          </p:cNvPicPr>
          <p:nvPr/>
        </p:nvPicPr>
        <p:blipFill>
          <a:blip r:embed="rId2"/>
          <a:stretch>
            <a:fillRect/>
          </a:stretch>
        </p:blipFill>
        <p:spPr>
          <a:xfrm>
            <a:off x="-101334" y="-1"/>
            <a:ext cx="12293334" cy="6858001"/>
          </a:xfrm>
          <a:prstGeom prst="rect">
            <a:avLst/>
          </a:prstGeom>
        </p:spPr>
      </p:pic>
    </p:spTree>
    <p:extLst>
      <p:ext uri="{BB962C8B-B14F-4D97-AF65-F5344CB8AC3E}">
        <p14:creationId xmlns:p14="http://schemas.microsoft.com/office/powerpoint/2010/main" val="425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Deployment Options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4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55449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861C25-D3AF-7FD7-D44E-A08FB31870AF}"/>
              </a:ext>
            </a:extLst>
          </p:cNvPr>
          <p:cNvSpPr/>
          <p:nvPr/>
        </p:nvSpPr>
        <p:spPr>
          <a:xfrm>
            <a:off x="0" y="4837814"/>
            <a:ext cx="12192000" cy="2020186"/>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5" name="Picture 4">
            <a:extLst>
              <a:ext uri="{FF2B5EF4-FFF2-40B4-BE49-F238E27FC236}">
                <a16:creationId xmlns:a16="http://schemas.microsoft.com/office/drawing/2014/main" id="{599DC530-70F5-0F64-64F5-61A73598A528}"/>
              </a:ext>
            </a:extLst>
          </p:cNvPr>
          <p:cNvPicPr>
            <a:picLocks noChangeAspect="1"/>
          </p:cNvPicPr>
          <p:nvPr/>
        </p:nvPicPr>
        <p:blipFill>
          <a:blip r:embed="rId2"/>
          <a:stretch>
            <a:fillRect/>
          </a:stretch>
        </p:blipFill>
        <p:spPr>
          <a:xfrm>
            <a:off x="1593558" y="2105798"/>
            <a:ext cx="9004882" cy="2646404"/>
          </a:xfrm>
          <a:prstGeom prst="rect">
            <a:avLst/>
          </a:prstGeom>
        </p:spPr>
      </p:pic>
      <p:sp>
        <p:nvSpPr>
          <p:cNvPr id="6" name="TextBox 5">
            <a:extLst>
              <a:ext uri="{FF2B5EF4-FFF2-40B4-BE49-F238E27FC236}">
                <a16:creationId xmlns:a16="http://schemas.microsoft.com/office/drawing/2014/main" id="{7DA104C7-400E-78CC-57FB-1FE07445D643}"/>
              </a:ext>
            </a:extLst>
          </p:cNvPr>
          <p:cNvSpPr txBox="1"/>
          <p:nvPr/>
        </p:nvSpPr>
        <p:spPr>
          <a:xfrm>
            <a:off x="2340003" y="1031358"/>
            <a:ext cx="7511993" cy="584775"/>
          </a:xfrm>
          <a:prstGeom prst="rect">
            <a:avLst/>
          </a:prstGeom>
          <a:noFill/>
        </p:spPr>
        <p:txBody>
          <a:bodyPr wrap="none" rtlCol="0">
            <a:spAutoFit/>
          </a:bodyPr>
          <a:lstStyle/>
          <a:p>
            <a:r>
              <a:rPr lang="en-US" sz="3200">
                <a:latin typeface="Montserrat" panose="00000500000000000000" pitchFamily="2" charset="0"/>
              </a:rPr>
              <a:t>How Do You Update Existing Pods?</a:t>
            </a:r>
          </a:p>
        </p:txBody>
      </p:sp>
      <p:sp>
        <p:nvSpPr>
          <p:cNvPr id="7" name="TextBox 6">
            <a:extLst>
              <a:ext uri="{FF2B5EF4-FFF2-40B4-BE49-F238E27FC236}">
                <a16:creationId xmlns:a16="http://schemas.microsoft.com/office/drawing/2014/main" id="{1941CA65-160D-721B-559D-A9F503AEF95D}"/>
              </a:ext>
            </a:extLst>
          </p:cNvPr>
          <p:cNvSpPr txBox="1"/>
          <p:nvPr/>
        </p:nvSpPr>
        <p:spPr>
          <a:xfrm>
            <a:off x="1148317" y="5382898"/>
            <a:ext cx="9558670" cy="830997"/>
          </a:xfrm>
          <a:prstGeom prst="rect">
            <a:avLst/>
          </a:prstGeom>
          <a:noFill/>
        </p:spPr>
        <p:txBody>
          <a:bodyPr wrap="square" rtlCol="0">
            <a:spAutoFit/>
          </a:bodyPr>
          <a:lstStyle/>
          <a:p>
            <a:pPr algn="ctr"/>
            <a:r>
              <a:rPr lang="en-US" sz="2400">
                <a:solidFill>
                  <a:schemeClr val="bg1"/>
                </a:solidFill>
                <a:latin typeface="Montserrat" panose="00000500000000000000" pitchFamily="2" charset="0"/>
              </a:rPr>
              <a:t>Zero downtime deployments allow software updates to be deployed to production without impacting end users</a:t>
            </a:r>
          </a:p>
        </p:txBody>
      </p:sp>
    </p:spTree>
    <p:extLst>
      <p:ext uri="{BB962C8B-B14F-4D97-AF65-F5344CB8AC3E}">
        <p14:creationId xmlns:p14="http://schemas.microsoft.com/office/powerpoint/2010/main" val="340234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ECA05D-26A9-57E9-3A94-1F5BB75DB111}"/>
              </a:ext>
            </a:extLst>
          </p:cNvPr>
          <p:cNvPicPr>
            <a:picLocks noChangeAspect="1"/>
          </p:cNvPicPr>
          <p:nvPr/>
        </p:nvPicPr>
        <p:blipFill>
          <a:blip r:embed="rId2"/>
          <a:stretch>
            <a:fillRect/>
          </a:stretch>
        </p:blipFill>
        <p:spPr>
          <a:xfrm>
            <a:off x="935754" y="3130157"/>
            <a:ext cx="2659900" cy="2328840"/>
          </a:xfrm>
          <a:prstGeom prst="rect">
            <a:avLst/>
          </a:prstGeom>
        </p:spPr>
      </p:pic>
      <p:sp>
        <p:nvSpPr>
          <p:cNvPr id="6" name="TextBox 5">
            <a:extLst>
              <a:ext uri="{FF2B5EF4-FFF2-40B4-BE49-F238E27FC236}">
                <a16:creationId xmlns:a16="http://schemas.microsoft.com/office/drawing/2014/main" id="{B56E997B-410A-DC5E-E6C0-3C9B5DCCA528}"/>
              </a:ext>
            </a:extLst>
          </p:cNvPr>
          <p:cNvSpPr txBox="1"/>
          <p:nvPr/>
        </p:nvSpPr>
        <p:spPr>
          <a:xfrm>
            <a:off x="551132" y="2179674"/>
            <a:ext cx="3429144" cy="461665"/>
          </a:xfrm>
          <a:prstGeom prst="rect">
            <a:avLst/>
          </a:prstGeom>
          <a:noFill/>
        </p:spPr>
        <p:txBody>
          <a:bodyPr wrap="none" rtlCol="0">
            <a:spAutoFit/>
          </a:bodyPr>
          <a:lstStyle/>
          <a:p>
            <a:r>
              <a:rPr lang="en-US" sz="2400">
                <a:latin typeface="Montserrat" panose="00000500000000000000" pitchFamily="2" charset="0"/>
              </a:rPr>
              <a:t>Deployment Options</a:t>
            </a:r>
          </a:p>
        </p:txBody>
      </p:sp>
      <p:cxnSp>
        <p:nvCxnSpPr>
          <p:cNvPr id="7" name="Straight Connector 6">
            <a:extLst>
              <a:ext uri="{FF2B5EF4-FFF2-40B4-BE49-F238E27FC236}">
                <a16:creationId xmlns:a16="http://schemas.microsoft.com/office/drawing/2014/main" id="{37C71C05-6432-33E2-BFEE-0CE70F534A84}"/>
              </a:ext>
            </a:extLst>
          </p:cNvPr>
          <p:cNvCxnSpPr>
            <a:cxnSpLocks/>
          </p:cNvCxnSpPr>
          <p:nvPr/>
        </p:nvCxnSpPr>
        <p:spPr>
          <a:xfrm>
            <a:off x="4081947" y="996284"/>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4F356-9428-DE41-2EE1-EF549119CCCF}"/>
              </a:ext>
            </a:extLst>
          </p:cNvPr>
          <p:cNvSpPr txBox="1"/>
          <p:nvPr/>
        </p:nvSpPr>
        <p:spPr>
          <a:xfrm>
            <a:off x="5103629" y="1222743"/>
            <a:ext cx="5901070" cy="4616007"/>
          </a:xfrm>
          <a:prstGeom prst="rect">
            <a:avLst/>
          </a:prstGeom>
          <a:noFill/>
        </p:spPr>
        <p:txBody>
          <a:bodyPr wrap="square" rtlCol="0">
            <a:spAutoFit/>
          </a:bodyPr>
          <a:lstStyle/>
          <a:p>
            <a:pPr algn="just">
              <a:lnSpc>
                <a:spcPct val="150000"/>
              </a:lnSpc>
            </a:pPr>
            <a:r>
              <a:rPr lang="vi-VN">
                <a:latin typeface="Montserrat" panose="00000500000000000000" pitchFamily="2" charset="0"/>
              </a:rPr>
              <a:t>Một trong những điểm mạnh của Kubernetes là không có thời gian triển khai ngừng hoạt động</a:t>
            </a:r>
            <a:r>
              <a:rPr lang="en-US">
                <a:latin typeface="Montserrat" panose="00000500000000000000" pitchFamily="2" charset="0"/>
              </a:rPr>
              <a:t>.</a:t>
            </a:r>
          </a:p>
          <a:p>
            <a:pPr algn="just">
              <a:lnSpc>
                <a:spcPct val="150000"/>
              </a:lnSpc>
            </a:pPr>
            <a:endParaRPr lang="vi-VN">
              <a:latin typeface="Montserrat" panose="00000500000000000000" pitchFamily="2" charset="0"/>
            </a:endParaRPr>
          </a:p>
          <a:p>
            <a:pPr algn="just">
              <a:lnSpc>
                <a:spcPct val="150000"/>
              </a:lnSpc>
            </a:pPr>
            <a:r>
              <a:rPr lang="vi-VN">
                <a:latin typeface="Montserrat" panose="00000500000000000000" pitchFamily="2" charset="0"/>
              </a:rPr>
              <a:t>Cập nhật Pod của ứng dụng mà không ảnh hưởng đến người dùng cuối</a:t>
            </a:r>
            <a:r>
              <a:rPr lang="en-US">
                <a:latin typeface="Montserrat" panose="00000500000000000000" pitchFamily="2" charset="0"/>
              </a:rPr>
              <a:t>.</a:t>
            </a:r>
          </a:p>
          <a:p>
            <a:pPr algn="just">
              <a:lnSpc>
                <a:spcPct val="150000"/>
              </a:lnSpc>
            </a:pPr>
            <a:endParaRPr lang="vi-VN">
              <a:latin typeface="Montserrat" panose="00000500000000000000" pitchFamily="2" charset="0"/>
            </a:endParaRPr>
          </a:p>
          <a:p>
            <a:pPr algn="just">
              <a:lnSpc>
                <a:spcPct val="150000"/>
              </a:lnSpc>
            </a:pPr>
            <a:r>
              <a:rPr lang="vi-VN">
                <a:latin typeface="Montserrat" panose="00000500000000000000" pitchFamily="2" charset="0"/>
              </a:rPr>
              <a:t>Một số tùy chọn có sẵn:</a:t>
            </a:r>
          </a:p>
          <a:p>
            <a:pPr marL="893763" indent="-350838" algn="just">
              <a:lnSpc>
                <a:spcPct val="150000"/>
              </a:lnSpc>
              <a:buFont typeface="Arial" panose="020B0604020202020204" pitchFamily="34" charset="0"/>
              <a:buChar char="•"/>
            </a:pPr>
            <a:r>
              <a:rPr lang="vi-VN">
                <a:latin typeface="Montserrat" panose="00000500000000000000" pitchFamily="2" charset="0"/>
              </a:rPr>
              <a:t>Cập nhật liên tục</a:t>
            </a:r>
          </a:p>
          <a:p>
            <a:pPr marL="893763" indent="-350838" algn="just">
              <a:lnSpc>
                <a:spcPct val="150000"/>
              </a:lnSpc>
              <a:buFont typeface="Arial" panose="020B0604020202020204" pitchFamily="34" charset="0"/>
              <a:buChar char="•"/>
            </a:pPr>
            <a:r>
              <a:rPr lang="vi-VN">
                <a:latin typeface="Montserrat" panose="00000500000000000000" pitchFamily="2" charset="0"/>
              </a:rPr>
              <a:t>Triển khai xanh lam</a:t>
            </a:r>
          </a:p>
          <a:p>
            <a:pPr marL="893763" indent="-350838" algn="just">
              <a:lnSpc>
                <a:spcPct val="150000"/>
              </a:lnSpc>
              <a:buFont typeface="Arial" panose="020B0604020202020204" pitchFamily="34" charset="0"/>
              <a:buChar char="•"/>
            </a:pPr>
            <a:r>
              <a:rPr lang="vi-VN">
                <a:latin typeface="Montserrat" panose="00000500000000000000" pitchFamily="2" charset="0"/>
              </a:rPr>
              <a:t>Triển khai Canary</a:t>
            </a:r>
          </a:p>
          <a:p>
            <a:pPr marL="893763" indent="-350838" algn="just">
              <a:lnSpc>
                <a:spcPct val="150000"/>
              </a:lnSpc>
              <a:buFont typeface="Arial" panose="020B0604020202020204" pitchFamily="34" charset="0"/>
              <a:buChar char="•"/>
            </a:pPr>
            <a:r>
              <a:rPr lang="vi-VN">
                <a:latin typeface="Montserrat" panose="00000500000000000000" pitchFamily="2" charset="0"/>
              </a:rPr>
              <a:t>Khôi phục</a:t>
            </a:r>
            <a:endParaRPr lang="en-US">
              <a:latin typeface="Montserrat" panose="00000500000000000000" pitchFamily="2" charset="0"/>
            </a:endParaRPr>
          </a:p>
        </p:txBody>
      </p:sp>
      <p:sp>
        <p:nvSpPr>
          <p:cNvPr id="9" name="TextBox 8">
            <a:extLst>
              <a:ext uri="{FF2B5EF4-FFF2-40B4-BE49-F238E27FC236}">
                <a16:creationId xmlns:a16="http://schemas.microsoft.com/office/drawing/2014/main" id="{D8A70CFC-6132-A0F4-F4FE-AF6DC0A3117D}"/>
              </a:ext>
            </a:extLst>
          </p:cNvPr>
          <p:cNvSpPr txBox="1"/>
          <p:nvPr/>
        </p:nvSpPr>
        <p:spPr>
          <a:xfrm>
            <a:off x="8442251" y="4099795"/>
            <a:ext cx="3082895" cy="1707519"/>
          </a:xfrm>
          <a:prstGeom prst="rect">
            <a:avLst/>
          </a:prstGeom>
          <a:noFill/>
        </p:spPr>
        <p:txBody>
          <a:bodyPr wrap="none" rtlCol="0">
            <a:spAutoFit/>
          </a:bodyPr>
          <a:lstStyle/>
          <a:p>
            <a:pPr>
              <a:lnSpc>
                <a:spcPct val="150000"/>
              </a:lnSpc>
            </a:pPr>
            <a:r>
              <a:rPr lang="en-US">
                <a:latin typeface="Montserrat" panose="00000500000000000000" pitchFamily="2" charset="0"/>
              </a:rPr>
              <a:t>Rolling updates</a:t>
            </a:r>
          </a:p>
          <a:p>
            <a:pPr>
              <a:lnSpc>
                <a:spcPct val="150000"/>
              </a:lnSpc>
            </a:pPr>
            <a:r>
              <a:rPr lang="en-US">
                <a:latin typeface="Montserrat" panose="00000500000000000000" pitchFamily="2" charset="0"/>
              </a:rPr>
              <a:t>Blue-green deployments</a:t>
            </a:r>
          </a:p>
          <a:p>
            <a:pPr>
              <a:lnSpc>
                <a:spcPct val="150000"/>
              </a:lnSpc>
            </a:pPr>
            <a:r>
              <a:rPr lang="en-US">
                <a:latin typeface="Montserrat" panose="00000500000000000000" pitchFamily="2" charset="0"/>
              </a:rPr>
              <a:t>Canary deployments</a:t>
            </a:r>
          </a:p>
          <a:p>
            <a:pPr>
              <a:lnSpc>
                <a:spcPct val="150000"/>
              </a:lnSpc>
            </a:pPr>
            <a:r>
              <a:rPr lang="en-US">
                <a:latin typeface="Montserrat" panose="00000500000000000000" pitchFamily="2" charset="0"/>
              </a:rPr>
              <a:t>Rollbacks</a:t>
            </a:r>
          </a:p>
        </p:txBody>
      </p:sp>
    </p:spTree>
    <p:extLst>
      <p:ext uri="{BB962C8B-B14F-4D97-AF65-F5344CB8AC3E}">
        <p14:creationId xmlns:p14="http://schemas.microsoft.com/office/powerpoint/2010/main" val="93522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D95DA-D9A6-422E-2586-9BF4B50DC9BE}"/>
              </a:ext>
            </a:extLst>
          </p:cNvPr>
          <p:cNvPicPr>
            <a:picLocks noChangeAspect="1"/>
          </p:cNvPicPr>
          <p:nvPr/>
        </p:nvPicPr>
        <p:blipFill>
          <a:blip r:embed="rId2"/>
          <a:stretch>
            <a:fillRect/>
          </a:stretch>
        </p:blipFill>
        <p:spPr>
          <a:xfrm>
            <a:off x="43132" y="0"/>
            <a:ext cx="12148868" cy="6858000"/>
          </a:xfrm>
          <a:prstGeom prst="rect">
            <a:avLst/>
          </a:prstGeom>
        </p:spPr>
      </p:pic>
    </p:spTree>
    <p:extLst>
      <p:ext uri="{BB962C8B-B14F-4D97-AF65-F5344CB8AC3E}">
        <p14:creationId xmlns:p14="http://schemas.microsoft.com/office/powerpoint/2010/main" val="410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5</a:t>
            </a:r>
          </a:p>
          <a:p>
            <a:pPr algn="ctr">
              <a:spcBef>
                <a:spcPct val="0"/>
              </a:spcBef>
              <a:spcAft>
                <a:spcPts val="600"/>
              </a:spcAft>
            </a:pPr>
            <a:r>
              <a:rPr lang="en-US" sz="6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Creating service</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30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CE23FB-46E8-9FDE-222A-213650EE1188}"/>
              </a:ext>
            </a:extLst>
          </p:cNvPr>
          <p:cNvPicPr>
            <a:picLocks noChangeAspect="1"/>
          </p:cNvPicPr>
          <p:nvPr/>
        </p:nvPicPr>
        <p:blipFill>
          <a:blip r:embed="rId2"/>
          <a:stretch>
            <a:fillRect/>
          </a:stretch>
        </p:blipFill>
        <p:spPr>
          <a:xfrm>
            <a:off x="1107038" y="595423"/>
            <a:ext cx="9977924" cy="5145285"/>
          </a:xfrm>
          <a:prstGeom prst="rect">
            <a:avLst/>
          </a:prstGeom>
        </p:spPr>
      </p:pic>
      <p:sp>
        <p:nvSpPr>
          <p:cNvPr id="6" name="TextBox 5">
            <a:extLst>
              <a:ext uri="{FF2B5EF4-FFF2-40B4-BE49-F238E27FC236}">
                <a16:creationId xmlns:a16="http://schemas.microsoft.com/office/drawing/2014/main" id="{9101B471-B401-575A-CEDC-12C96CB2ADFF}"/>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170243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25350-A525-998D-6119-1F9C131080AC}"/>
              </a:ext>
            </a:extLst>
          </p:cNvPr>
          <p:cNvSpPr txBox="1"/>
          <p:nvPr/>
        </p:nvSpPr>
        <p:spPr>
          <a:xfrm>
            <a:off x="1282963" y="1238080"/>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289304" y="2902913"/>
            <a:ext cx="9849751" cy="3032168"/>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r>
              <a:rPr lang="en-US" sz="2000">
                <a:latin typeface="Montserrat" panose="00000500000000000000" pitchFamily="2" charset="0"/>
              </a:rPr>
              <a:t>Services Core Concepts</a:t>
            </a:r>
          </a:p>
          <a:p>
            <a:pPr marL="342900" indent="-228600">
              <a:spcAft>
                <a:spcPts val="600"/>
              </a:spcAft>
              <a:buFont typeface="Arial" panose="020B0604020202020204" pitchFamily="34" charset="0"/>
              <a:buChar char="•"/>
            </a:pPr>
            <a:r>
              <a:rPr lang="en-US" sz="2000">
                <a:latin typeface="Montserrat" panose="00000500000000000000" pitchFamily="2" charset="0"/>
              </a:rPr>
              <a:t>Service Types</a:t>
            </a:r>
          </a:p>
          <a:p>
            <a:pPr marL="342900" indent="-228600">
              <a:spcAft>
                <a:spcPts val="600"/>
              </a:spcAft>
              <a:buFont typeface="Arial" panose="020B0604020202020204" pitchFamily="34" charset="0"/>
              <a:buChar char="•"/>
            </a:pPr>
            <a:r>
              <a:rPr lang="en-US" sz="2000">
                <a:latin typeface="Montserrat" panose="00000500000000000000" pitchFamily="2" charset="0"/>
              </a:rPr>
              <a:t>Creating a Service with kubectl</a:t>
            </a:r>
          </a:p>
          <a:p>
            <a:pPr marL="342900" indent="-228600">
              <a:spcAft>
                <a:spcPts val="600"/>
              </a:spcAft>
              <a:buFont typeface="Arial" panose="020B0604020202020204" pitchFamily="34" charset="0"/>
              <a:buChar char="•"/>
            </a:pPr>
            <a:r>
              <a:rPr lang="en-US" sz="2000">
                <a:latin typeface="Montserrat" panose="00000500000000000000" pitchFamily="2" charset="0"/>
              </a:rPr>
              <a:t>Creating a Service with YAML</a:t>
            </a:r>
          </a:p>
        </p:txBody>
      </p:sp>
      <p:sp>
        <p:nvSpPr>
          <p:cNvPr id="2" name="TextBox 1">
            <a:extLst>
              <a:ext uri="{FF2B5EF4-FFF2-40B4-BE49-F238E27FC236}">
                <a16:creationId xmlns:a16="http://schemas.microsoft.com/office/drawing/2014/main" id="{7D3AE6A6-F77F-F1C4-901E-8BE0392B0B60}"/>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191927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E911E-1F9A-F154-E24E-41B631AAE14C}"/>
              </a:ext>
            </a:extLst>
          </p:cNvPr>
          <p:cNvPicPr>
            <a:picLocks noChangeAspect="1"/>
          </p:cNvPicPr>
          <p:nvPr/>
        </p:nvPicPr>
        <p:blipFill>
          <a:blip r:embed="rId2"/>
          <a:stretch>
            <a:fillRect/>
          </a:stretch>
        </p:blipFill>
        <p:spPr>
          <a:xfrm>
            <a:off x="890394" y="765545"/>
            <a:ext cx="10598240" cy="5422604"/>
          </a:xfrm>
          <a:prstGeom prst="rect">
            <a:avLst/>
          </a:prstGeom>
        </p:spPr>
      </p:pic>
      <p:sp>
        <p:nvSpPr>
          <p:cNvPr id="6" name="TextBox 5">
            <a:extLst>
              <a:ext uri="{FF2B5EF4-FFF2-40B4-BE49-F238E27FC236}">
                <a16:creationId xmlns:a16="http://schemas.microsoft.com/office/drawing/2014/main" id="{9D51A1F6-55B3-5E74-08CB-8DDE52ACA751}"/>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37793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3C1B63-889D-6B04-948E-32645A814BF7}"/>
              </a:ext>
            </a:extLst>
          </p:cNvPr>
          <p:cNvPicPr>
            <a:picLocks noChangeAspect="1"/>
          </p:cNvPicPr>
          <p:nvPr/>
        </p:nvPicPr>
        <p:blipFill>
          <a:blip r:embed="rId2"/>
          <a:stretch>
            <a:fillRect/>
          </a:stretch>
        </p:blipFill>
        <p:spPr>
          <a:xfrm>
            <a:off x="715925" y="542261"/>
            <a:ext cx="11227982" cy="5613991"/>
          </a:xfrm>
          <a:prstGeom prst="rect">
            <a:avLst/>
          </a:prstGeom>
        </p:spPr>
      </p:pic>
      <p:sp>
        <p:nvSpPr>
          <p:cNvPr id="6" name="TextBox 5">
            <a:extLst>
              <a:ext uri="{FF2B5EF4-FFF2-40B4-BE49-F238E27FC236}">
                <a16:creationId xmlns:a16="http://schemas.microsoft.com/office/drawing/2014/main" id="{D5473176-29F2-DE69-0568-FCA976AE9FD5}"/>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2689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Services Core Concepts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5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Deployments</a:t>
            </a:r>
          </a:p>
        </p:txBody>
      </p:sp>
    </p:spTree>
    <p:extLst>
      <p:ext uri="{BB962C8B-B14F-4D97-AF65-F5344CB8AC3E}">
        <p14:creationId xmlns:p14="http://schemas.microsoft.com/office/powerpoint/2010/main" val="123885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479F0-768C-FA99-BA01-2B94C69EBA15}"/>
              </a:ext>
            </a:extLst>
          </p:cNvPr>
          <p:cNvSpPr/>
          <p:nvPr/>
        </p:nvSpPr>
        <p:spPr>
          <a:xfrm>
            <a:off x="0" y="0"/>
            <a:ext cx="12192000" cy="1562986"/>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Service cung cấp một điểm truy cập duy nhất để truy cập vào một hoặc nhiều Pod</a:t>
            </a:r>
          </a:p>
        </p:txBody>
      </p:sp>
      <p:pic>
        <p:nvPicPr>
          <p:cNvPr id="6" name="Picture 5">
            <a:extLst>
              <a:ext uri="{FF2B5EF4-FFF2-40B4-BE49-F238E27FC236}">
                <a16:creationId xmlns:a16="http://schemas.microsoft.com/office/drawing/2014/main" id="{71A25786-C91C-DFCD-7CAE-1A68D4052BB7}"/>
              </a:ext>
            </a:extLst>
          </p:cNvPr>
          <p:cNvPicPr>
            <a:picLocks noChangeAspect="1"/>
          </p:cNvPicPr>
          <p:nvPr/>
        </p:nvPicPr>
        <p:blipFill>
          <a:blip r:embed="rId2"/>
          <a:stretch>
            <a:fillRect/>
          </a:stretch>
        </p:blipFill>
        <p:spPr>
          <a:xfrm>
            <a:off x="1361802" y="3147236"/>
            <a:ext cx="9468396" cy="2033092"/>
          </a:xfrm>
          <a:prstGeom prst="rect">
            <a:avLst/>
          </a:prstGeom>
        </p:spPr>
      </p:pic>
      <p:sp>
        <p:nvSpPr>
          <p:cNvPr id="7" name="TextBox 6">
            <a:extLst>
              <a:ext uri="{FF2B5EF4-FFF2-40B4-BE49-F238E27FC236}">
                <a16:creationId xmlns:a16="http://schemas.microsoft.com/office/drawing/2014/main" id="{EB57FC8D-0E3C-E057-91B3-7F9133A665C0}"/>
              </a:ext>
            </a:extLst>
          </p:cNvPr>
          <p:cNvSpPr txBox="1"/>
          <p:nvPr/>
        </p:nvSpPr>
        <p:spPr>
          <a:xfrm>
            <a:off x="1287374" y="1994731"/>
            <a:ext cx="10217054" cy="830997"/>
          </a:xfrm>
          <a:prstGeom prst="rect">
            <a:avLst/>
          </a:prstGeom>
          <a:noFill/>
        </p:spPr>
        <p:txBody>
          <a:bodyPr wrap="square" rtlCol="0">
            <a:spAutoFit/>
          </a:bodyPr>
          <a:lstStyle/>
          <a:p>
            <a:r>
              <a:rPr lang="en-US" sz="2400">
                <a:solidFill>
                  <a:srgbClr val="EE308D"/>
                </a:solidFill>
                <a:latin typeface="Montserrat" panose="00000500000000000000" pitchFamily="2" charset="0"/>
              </a:rPr>
              <a:t>Câu hỏi đánh giá:</a:t>
            </a:r>
          </a:p>
          <a:p>
            <a:r>
              <a:rPr lang="en-US" sz="2400">
                <a:latin typeface="Montserrat" panose="00000500000000000000" pitchFamily="2" charset="0"/>
              </a:rPr>
              <a:t>Khi Pod sống và chết, bạn có thể dựa vào IP của chúng không?</a:t>
            </a:r>
          </a:p>
        </p:txBody>
      </p:sp>
      <p:sp>
        <p:nvSpPr>
          <p:cNvPr id="8" name="TextBox 7">
            <a:extLst>
              <a:ext uri="{FF2B5EF4-FFF2-40B4-BE49-F238E27FC236}">
                <a16:creationId xmlns:a16="http://schemas.microsoft.com/office/drawing/2014/main" id="{E59121D3-D184-8389-913B-CF1D003B229E}"/>
              </a:ext>
            </a:extLst>
          </p:cNvPr>
          <p:cNvSpPr txBox="1"/>
          <p:nvPr/>
        </p:nvSpPr>
        <p:spPr>
          <a:xfrm>
            <a:off x="519223" y="5470951"/>
            <a:ext cx="11153554" cy="830997"/>
          </a:xfrm>
          <a:prstGeom prst="rect">
            <a:avLst/>
          </a:prstGeom>
          <a:noFill/>
        </p:spPr>
        <p:txBody>
          <a:bodyPr wrap="square" rtlCol="0">
            <a:spAutoFit/>
          </a:bodyPr>
          <a:lstStyle/>
          <a:p>
            <a:r>
              <a:rPr lang="en-US" sz="2400">
                <a:solidFill>
                  <a:srgbClr val="EE308D"/>
                </a:solidFill>
                <a:latin typeface="Montserrat" panose="00000500000000000000" pitchFamily="2" charset="0"/>
              </a:rPr>
              <a:t>Trả lời</a:t>
            </a:r>
            <a:r>
              <a:rPr lang="en-US" sz="2400">
                <a:latin typeface="Montserrat" panose="00000500000000000000" pitchFamily="2" charset="0"/>
              </a:rPr>
              <a:t>:</a:t>
            </a:r>
          </a:p>
          <a:p>
            <a:r>
              <a:rPr lang="en-US" sz="2400" b="1">
                <a:latin typeface="Montserrat" panose="00000500000000000000" pitchFamily="2" charset="0"/>
              </a:rPr>
              <a:t>KHÔNG! </a:t>
            </a:r>
            <a:r>
              <a:rPr lang="en-US" sz="2400">
                <a:latin typeface="Montserrat" panose="00000500000000000000" pitchFamily="2" charset="0"/>
              </a:rPr>
              <a:t>Đó là lý do tại sao chúng ta cần Dịch vụ - IP thay đổi rất nhiều!</a:t>
            </a:r>
          </a:p>
        </p:txBody>
      </p:sp>
    </p:spTree>
    <p:extLst>
      <p:ext uri="{BB962C8B-B14F-4D97-AF65-F5344CB8AC3E}">
        <p14:creationId xmlns:p14="http://schemas.microsoft.com/office/powerpoint/2010/main" val="17902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491309-3655-0983-B9BE-4579C4A91764}"/>
              </a:ext>
            </a:extLst>
          </p:cNvPr>
          <p:cNvSpPr txBox="1"/>
          <p:nvPr/>
        </p:nvSpPr>
        <p:spPr>
          <a:xfrm>
            <a:off x="9234352" y="1833792"/>
            <a:ext cx="2730235" cy="461665"/>
          </a:xfrm>
          <a:prstGeom prst="rect">
            <a:avLst/>
          </a:prstGeom>
          <a:noFill/>
        </p:spPr>
        <p:txBody>
          <a:bodyPr wrap="none" rtlCol="0">
            <a:spAutoFit/>
          </a:bodyPr>
          <a:lstStyle/>
          <a:p>
            <a:r>
              <a:rPr lang="en-US" sz="2400">
                <a:latin typeface="Montserrat" panose="00000500000000000000" pitchFamily="2" charset="0"/>
              </a:rPr>
              <a:t>The Life of a Pod</a:t>
            </a:r>
          </a:p>
        </p:txBody>
      </p:sp>
      <p:cxnSp>
        <p:nvCxnSpPr>
          <p:cNvPr id="6" name="Straight Connector 5">
            <a:extLst>
              <a:ext uri="{FF2B5EF4-FFF2-40B4-BE49-F238E27FC236}">
                <a16:creationId xmlns:a16="http://schemas.microsoft.com/office/drawing/2014/main" id="{ED6920F8-E0A5-CC00-CE8D-0385092CF654}"/>
              </a:ext>
            </a:extLst>
          </p:cNvPr>
          <p:cNvCxnSpPr>
            <a:cxnSpLocks/>
          </p:cNvCxnSpPr>
          <p:nvPr/>
        </p:nvCxnSpPr>
        <p:spPr>
          <a:xfrm>
            <a:off x="8941027" y="861577"/>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A285EF-6609-8EC1-F2FA-E724F538115F}"/>
              </a:ext>
            </a:extLst>
          </p:cNvPr>
          <p:cNvSpPr txBox="1"/>
          <p:nvPr/>
        </p:nvSpPr>
        <p:spPr>
          <a:xfrm>
            <a:off x="574160" y="861577"/>
            <a:ext cx="7963785" cy="5031506"/>
          </a:xfrm>
          <a:prstGeom prst="rect">
            <a:avLst/>
          </a:prstGeom>
          <a:noFill/>
        </p:spPr>
        <p:txBody>
          <a:bodyPr wrap="square" rtlCol="0">
            <a:spAutoFit/>
          </a:bodyPr>
          <a:lstStyle/>
          <a:p>
            <a:pPr algn="just">
              <a:lnSpc>
                <a:spcPct val="150000"/>
              </a:lnSpc>
            </a:pPr>
            <a:r>
              <a:rPr lang="vi-VN">
                <a:latin typeface="Montserrat" panose="00000500000000000000" pitchFamily="2" charset="0"/>
              </a:rPr>
              <a:t>Pods là “mortal</a:t>
            </a:r>
            <a:r>
              <a:rPr lang="en-US">
                <a:latin typeface="Montserrat" panose="00000500000000000000" pitchFamily="2" charset="0"/>
              </a:rPr>
              <a:t> – phàm nhân</a:t>
            </a:r>
            <a:r>
              <a:rPr lang="vi-VN">
                <a:latin typeface="Montserrat" panose="00000500000000000000" pitchFamily="2" charset="0"/>
              </a:rPr>
              <a:t>” và chỉ có thể sống trong thời gian ngắn (phù du)</a:t>
            </a:r>
            <a:endParaRPr lang="en-US">
              <a:latin typeface="Montserrat" panose="00000500000000000000" pitchFamily="2" charset="0"/>
            </a:endParaRPr>
          </a:p>
          <a:p>
            <a:pPr algn="just">
              <a:lnSpc>
                <a:spcPct val="150000"/>
              </a:lnSpc>
            </a:pPr>
            <a:endParaRPr lang="en-US">
              <a:latin typeface="Montserrat" panose="00000500000000000000" pitchFamily="2" charset="0"/>
            </a:endParaRPr>
          </a:p>
          <a:p>
            <a:pPr algn="just">
              <a:lnSpc>
                <a:spcPct val="150000"/>
              </a:lnSpc>
            </a:pPr>
            <a:r>
              <a:rPr lang="en-US">
                <a:latin typeface="Montserrat" panose="00000500000000000000" pitchFamily="2" charset="0"/>
              </a:rPr>
              <a:t>Bạn không thể dựa vào địa chỉ IP Pod</a:t>
            </a:r>
          </a:p>
          <a:p>
            <a:pPr algn="just">
              <a:lnSpc>
                <a:spcPct val="150000"/>
              </a:lnSpc>
            </a:pPr>
            <a:endParaRPr lang="en-US">
              <a:latin typeface="Montserrat" panose="00000500000000000000" pitchFamily="2" charset="0"/>
            </a:endParaRPr>
          </a:p>
          <a:p>
            <a:pPr algn="just">
              <a:lnSpc>
                <a:spcPct val="150000"/>
              </a:lnSpc>
            </a:pPr>
            <a:r>
              <a:rPr lang="en-US">
                <a:latin typeface="Montserrat" panose="00000500000000000000" pitchFamily="2" charset="0"/>
              </a:rPr>
              <a:t>C</a:t>
            </a:r>
            <a:r>
              <a:rPr lang="vi-VN">
                <a:latin typeface="Montserrat" panose="00000500000000000000" pitchFamily="2" charset="0"/>
              </a:rPr>
              <a:t>ác Pod có thể được mở rộng theo chiều ngang (horizontally scaled), điều này có nghĩa là bạn có thể tạo nhiều bản sao (instances) của cùng một Pod để đáp ứng tải cao hơn mà ứng dụng của bạn cần xử lý.</a:t>
            </a:r>
            <a:endParaRPr lang="en-US">
              <a:latin typeface="Montserrat" panose="00000500000000000000" pitchFamily="2" charset="0"/>
            </a:endParaRPr>
          </a:p>
          <a:p>
            <a:pPr algn="just">
              <a:lnSpc>
                <a:spcPct val="150000"/>
              </a:lnSpc>
            </a:pPr>
            <a:endParaRPr lang="en-US">
              <a:latin typeface="Montserrat" panose="00000500000000000000" pitchFamily="2" charset="0"/>
            </a:endParaRPr>
          </a:p>
          <a:p>
            <a:pPr algn="just">
              <a:lnSpc>
                <a:spcPct val="150000"/>
              </a:lnSpc>
            </a:pPr>
            <a:r>
              <a:rPr lang="vi-VN">
                <a:latin typeface="Montserrat" panose="00000500000000000000" pitchFamily="2" charset="0"/>
              </a:rPr>
              <a:t>Pod nhận được địa chỉ IP sau khi được lên lịch (không có cách nào để khách hàng biết trước IP)</a:t>
            </a:r>
            <a:endParaRPr lang="en-US">
              <a:latin typeface="Montserrat" panose="00000500000000000000" pitchFamily="2" charset="0"/>
            </a:endParaRPr>
          </a:p>
        </p:txBody>
      </p:sp>
      <p:pic>
        <p:nvPicPr>
          <p:cNvPr id="10" name="Picture 9">
            <a:extLst>
              <a:ext uri="{FF2B5EF4-FFF2-40B4-BE49-F238E27FC236}">
                <a16:creationId xmlns:a16="http://schemas.microsoft.com/office/drawing/2014/main" id="{BA60B2EB-65FF-79C9-721A-5A3E08F66007}"/>
              </a:ext>
            </a:extLst>
          </p:cNvPr>
          <p:cNvPicPr>
            <a:picLocks noChangeAspect="1"/>
          </p:cNvPicPr>
          <p:nvPr/>
        </p:nvPicPr>
        <p:blipFill>
          <a:blip r:embed="rId2"/>
          <a:stretch>
            <a:fillRect/>
          </a:stretch>
        </p:blipFill>
        <p:spPr>
          <a:xfrm>
            <a:off x="9110340" y="2615598"/>
            <a:ext cx="2978258" cy="1942806"/>
          </a:xfrm>
          <a:prstGeom prst="rect">
            <a:avLst/>
          </a:prstGeom>
        </p:spPr>
      </p:pic>
    </p:spTree>
    <p:extLst>
      <p:ext uri="{BB962C8B-B14F-4D97-AF65-F5344CB8AC3E}">
        <p14:creationId xmlns:p14="http://schemas.microsoft.com/office/powerpoint/2010/main" val="17751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E794D5-B82B-440D-362A-A54E5D5A7EAE}"/>
              </a:ext>
            </a:extLst>
          </p:cNvPr>
          <p:cNvSpPr txBox="1"/>
          <p:nvPr/>
        </p:nvSpPr>
        <p:spPr>
          <a:xfrm>
            <a:off x="652803" y="996284"/>
            <a:ext cx="3235181" cy="461665"/>
          </a:xfrm>
          <a:prstGeom prst="rect">
            <a:avLst/>
          </a:prstGeom>
          <a:noFill/>
        </p:spPr>
        <p:txBody>
          <a:bodyPr wrap="none" rtlCol="0">
            <a:spAutoFit/>
          </a:bodyPr>
          <a:lstStyle/>
          <a:p>
            <a:r>
              <a:rPr lang="en-US" sz="2400">
                <a:latin typeface="Montserrat" panose="00000500000000000000" pitchFamily="2" charset="0"/>
              </a:rPr>
              <a:t>The Role of Services</a:t>
            </a:r>
          </a:p>
        </p:txBody>
      </p:sp>
      <p:cxnSp>
        <p:nvCxnSpPr>
          <p:cNvPr id="6" name="Straight Connector 5">
            <a:extLst>
              <a:ext uri="{FF2B5EF4-FFF2-40B4-BE49-F238E27FC236}">
                <a16:creationId xmlns:a16="http://schemas.microsoft.com/office/drawing/2014/main" id="{92C5566C-F3A9-C38D-AF4C-DD500750FF56}"/>
              </a:ext>
            </a:extLst>
          </p:cNvPr>
          <p:cNvCxnSpPr>
            <a:cxnSpLocks/>
          </p:cNvCxnSpPr>
          <p:nvPr/>
        </p:nvCxnSpPr>
        <p:spPr>
          <a:xfrm>
            <a:off x="4081947" y="996284"/>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DBDE66-7E4C-2989-683B-882F1516489B}"/>
              </a:ext>
            </a:extLst>
          </p:cNvPr>
          <p:cNvSpPr txBox="1"/>
          <p:nvPr/>
        </p:nvSpPr>
        <p:spPr>
          <a:xfrm>
            <a:off x="4311754" y="663684"/>
            <a:ext cx="7596599" cy="5816977"/>
          </a:xfrm>
          <a:prstGeom prst="rect">
            <a:avLst/>
          </a:prstGeom>
          <a:noFill/>
        </p:spPr>
        <p:txBody>
          <a:bodyPr wrap="square" rtlCol="0">
            <a:spAutoFit/>
          </a:bodyPr>
          <a:lstStyle/>
          <a:p>
            <a:pPr algn="just"/>
            <a:r>
              <a:rPr lang="vi-VN" sz="1200" b="1">
                <a:latin typeface="Montserrat" panose="00000500000000000000" pitchFamily="2" charset="0"/>
              </a:rPr>
              <a:t>"Services abstract Pod IP addresses from consumers":</a:t>
            </a:r>
          </a:p>
          <a:p>
            <a:pPr algn="just"/>
            <a:r>
              <a:rPr lang="vi-VN" sz="1200">
                <a:latin typeface="Montserrat" panose="00000500000000000000" pitchFamily="2" charset="0"/>
              </a:rPr>
              <a:t>Dịch vụ (Service) ẩn đi địa chỉ IP của các Pod đối với người tiêu dùng. Điều này có nghĩa là bạn không cần phải biết chính xác địa chỉ IP của mỗi Pod để giao tiếp với chúng. Thay vào đó, bạn giao tiếp với Service, và Kubernetes sẽ đảm bảo địa chỉ IP của các Pod bên trong Service được quản lý và cập nhật khi cần.</a:t>
            </a:r>
          </a:p>
          <a:p>
            <a:pPr algn="just"/>
            <a:endParaRPr lang="vi-VN" sz="1200">
              <a:latin typeface="Montserrat" panose="00000500000000000000" pitchFamily="2" charset="0"/>
            </a:endParaRPr>
          </a:p>
          <a:p>
            <a:pPr algn="just"/>
            <a:r>
              <a:rPr lang="vi-VN" sz="1200" b="1">
                <a:latin typeface="Montserrat" panose="00000500000000000000" pitchFamily="2" charset="0"/>
              </a:rPr>
              <a:t>"Load balances between Pods":</a:t>
            </a:r>
          </a:p>
          <a:p>
            <a:pPr algn="just"/>
            <a:r>
              <a:rPr lang="vi-VN" sz="1200">
                <a:latin typeface="Montserrat" panose="00000500000000000000" pitchFamily="2" charset="0"/>
              </a:rPr>
              <a:t>Dịch vụ giúp phân phối tải (load balancing) giữa các Pod. Khi nhiều bản sao của một Pod hoặc nhiều Pod cùng loại được triển khai, dịch vụ sẽ tự động phân chia yêu cầu đến các Pod để cân bằng tải và tăng tính sẵn sàng của ứng dụng.</a:t>
            </a:r>
          </a:p>
          <a:p>
            <a:pPr algn="just"/>
            <a:endParaRPr lang="vi-VN" sz="1200" b="1">
              <a:latin typeface="Montserrat" panose="00000500000000000000" pitchFamily="2" charset="0"/>
            </a:endParaRPr>
          </a:p>
          <a:p>
            <a:pPr algn="just"/>
            <a:r>
              <a:rPr lang="vi-VN" sz="1200" b="1">
                <a:latin typeface="Montserrat" panose="00000500000000000000" pitchFamily="2" charset="0"/>
              </a:rPr>
              <a:t>"Relies on labels to associate a Service with a Pod":</a:t>
            </a:r>
          </a:p>
          <a:p>
            <a:pPr algn="just"/>
            <a:r>
              <a:rPr lang="vi-VN" sz="1200">
                <a:latin typeface="Montserrat" panose="00000500000000000000" pitchFamily="2" charset="0"/>
              </a:rPr>
              <a:t>Dịch vụ (Service) dựa vào nhãn (labels) để liên kết với các Pod. Bạn định nghĩa các nhãn trên Pods và sau đó dùng các nhãn đó để định nghĩa dịch vụ. Điều này cho phép dịch vụ biết rằng nó nên giao tiếp với những Pod nào.</a:t>
            </a:r>
          </a:p>
          <a:p>
            <a:pPr algn="just"/>
            <a:endParaRPr lang="vi-VN" sz="1200">
              <a:latin typeface="Montserrat" panose="00000500000000000000" pitchFamily="2" charset="0"/>
            </a:endParaRPr>
          </a:p>
          <a:p>
            <a:pPr algn="just"/>
            <a:r>
              <a:rPr lang="vi-VN" sz="1200" b="1">
                <a:latin typeface="Montserrat" panose="00000500000000000000" pitchFamily="2" charset="0"/>
              </a:rPr>
              <a:t>"Node's kube-proxy creates a virtual IP for Services":</a:t>
            </a:r>
          </a:p>
          <a:p>
            <a:pPr algn="just"/>
            <a:r>
              <a:rPr lang="vi-VN" sz="1200">
                <a:latin typeface="Montserrat" panose="00000500000000000000" pitchFamily="2" charset="0"/>
              </a:rPr>
              <a:t>Kube-proxy trên Node tạo ra địa chỉ IP ảo (virtual IP) cho dịch vụ. Điều này giúp tạo một điểm giao tiếp ổn định với dịch vụ mà không cần quan tâm đến nơi các Pods đang chạy.</a:t>
            </a:r>
          </a:p>
          <a:p>
            <a:pPr algn="just"/>
            <a:endParaRPr lang="vi-VN" sz="1200">
              <a:latin typeface="Montserrat" panose="00000500000000000000" pitchFamily="2" charset="0"/>
            </a:endParaRPr>
          </a:p>
          <a:p>
            <a:pPr algn="just"/>
            <a:r>
              <a:rPr lang="vi-VN" sz="1200" b="1">
                <a:latin typeface="Montserrat" panose="00000500000000000000" pitchFamily="2" charset="0"/>
              </a:rPr>
              <a:t>"Layer 4 (TCP/UDP over IP)":</a:t>
            </a:r>
          </a:p>
          <a:p>
            <a:pPr algn="just"/>
            <a:r>
              <a:rPr lang="vi-VN" sz="1200">
                <a:latin typeface="Montserrat" panose="00000500000000000000" pitchFamily="2" charset="0"/>
              </a:rPr>
              <a:t>Dịch vụ hoạt động ở tầng 4 trong mô hình mạng (tầng giao vận). Nó quản lý việc gửi và nhận dữ liệu thông qua giao thức TCP hoặc UDP, sử dụng các địa chỉ IP và cổng.</a:t>
            </a:r>
          </a:p>
          <a:p>
            <a:pPr algn="just"/>
            <a:endParaRPr lang="vi-VN" sz="1200">
              <a:latin typeface="Montserrat" panose="00000500000000000000" pitchFamily="2" charset="0"/>
            </a:endParaRPr>
          </a:p>
          <a:p>
            <a:pPr algn="just"/>
            <a:r>
              <a:rPr lang="vi-VN" sz="1200" b="1">
                <a:latin typeface="Montserrat" panose="00000500000000000000" pitchFamily="2" charset="0"/>
              </a:rPr>
              <a:t>"Services are not ephemeral":</a:t>
            </a:r>
          </a:p>
          <a:p>
            <a:pPr algn="just"/>
            <a:r>
              <a:rPr lang="vi-VN" sz="1200">
                <a:latin typeface="Montserrat" panose="00000500000000000000" pitchFamily="2" charset="0"/>
              </a:rPr>
              <a:t>Dịch vụ không phải là tạm thời, nghĩa là chúng tồn tại lâu dài và có thể duy trì liên kết giữa Pods và dịch vụ trong thời gian dài.</a:t>
            </a:r>
          </a:p>
          <a:p>
            <a:pPr algn="just"/>
            <a:endParaRPr lang="vi-VN" sz="1200">
              <a:latin typeface="Montserrat" panose="00000500000000000000" pitchFamily="2" charset="0"/>
            </a:endParaRPr>
          </a:p>
          <a:p>
            <a:pPr algn="just"/>
            <a:r>
              <a:rPr lang="vi-VN" sz="1200" b="1">
                <a:latin typeface="Montserrat" panose="00000500000000000000" pitchFamily="2" charset="0"/>
              </a:rPr>
              <a:t>"Creates endpoints which sit between a Service and Pod":</a:t>
            </a:r>
          </a:p>
          <a:p>
            <a:pPr algn="just"/>
            <a:r>
              <a:rPr lang="vi-VN" sz="1200">
                <a:latin typeface="Montserrat" panose="00000500000000000000" pitchFamily="2" charset="0"/>
              </a:rPr>
              <a:t>Dịch vụ tạo ra các điểm cuối (endpoints) nằm giữa dịch vụ và Pod. Các endpoints này đại diện cho các Pods mà dịch vụ đang liên kết.</a:t>
            </a:r>
            <a:endParaRPr lang="en-US" sz="1200">
              <a:latin typeface="Montserrat" panose="00000500000000000000" pitchFamily="2" charset="0"/>
            </a:endParaRPr>
          </a:p>
        </p:txBody>
      </p:sp>
      <p:pic>
        <p:nvPicPr>
          <p:cNvPr id="10" name="Picture 9">
            <a:extLst>
              <a:ext uri="{FF2B5EF4-FFF2-40B4-BE49-F238E27FC236}">
                <a16:creationId xmlns:a16="http://schemas.microsoft.com/office/drawing/2014/main" id="{1E7ED8D8-FC39-BD36-BD80-7C42C9481F95}"/>
              </a:ext>
            </a:extLst>
          </p:cNvPr>
          <p:cNvPicPr>
            <a:picLocks noChangeAspect="1"/>
          </p:cNvPicPr>
          <p:nvPr/>
        </p:nvPicPr>
        <p:blipFill>
          <a:blip r:embed="rId2"/>
          <a:stretch>
            <a:fillRect/>
          </a:stretch>
        </p:blipFill>
        <p:spPr>
          <a:xfrm>
            <a:off x="476704" y="2073556"/>
            <a:ext cx="3237109" cy="3513785"/>
          </a:xfrm>
          <a:prstGeom prst="rect">
            <a:avLst/>
          </a:prstGeom>
        </p:spPr>
      </p:pic>
    </p:spTree>
    <p:extLst>
      <p:ext uri="{BB962C8B-B14F-4D97-AF65-F5344CB8AC3E}">
        <p14:creationId xmlns:p14="http://schemas.microsoft.com/office/powerpoint/2010/main" val="28067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2FEBD7-5FD7-1154-0AE7-83C34505CAD4}"/>
              </a:ext>
            </a:extLst>
          </p:cNvPr>
          <p:cNvPicPr>
            <a:picLocks noChangeAspect="1"/>
          </p:cNvPicPr>
          <p:nvPr/>
        </p:nvPicPr>
        <p:blipFill>
          <a:blip r:embed="rId2"/>
          <a:stretch>
            <a:fillRect/>
          </a:stretch>
        </p:blipFill>
        <p:spPr>
          <a:xfrm>
            <a:off x="395874" y="276448"/>
            <a:ext cx="11265680" cy="6230678"/>
          </a:xfrm>
          <a:prstGeom prst="rect">
            <a:avLst/>
          </a:prstGeom>
        </p:spPr>
      </p:pic>
    </p:spTree>
    <p:extLst>
      <p:ext uri="{BB962C8B-B14F-4D97-AF65-F5344CB8AC3E}">
        <p14:creationId xmlns:p14="http://schemas.microsoft.com/office/powerpoint/2010/main" val="18062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881AFC-5931-57D1-5D6E-43A18D1E7997}"/>
              </a:ext>
            </a:extLst>
          </p:cNvPr>
          <p:cNvPicPr>
            <a:picLocks noChangeAspect="1"/>
          </p:cNvPicPr>
          <p:nvPr/>
        </p:nvPicPr>
        <p:blipFill>
          <a:blip r:embed="rId2"/>
          <a:stretch>
            <a:fillRect/>
          </a:stretch>
        </p:blipFill>
        <p:spPr>
          <a:xfrm>
            <a:off x="622130" y="496937"/>
            <a:ext cx="10345305" cy="5864126"/>
          </a:xfrm>
          <a:prstGeom prst="rect">
            <a:avLst/>
          </a:prstGeom>
        </p:spPr>
      </p:pic>
    </p:spTree>
    <p:extLst>
      <p:ext uri="{BB962C8B-B14F-4D97-AF65-F5344CB8AC3E}">
        <p14:creationId xmlns:p14="http://schemas.microsoft.com/office/powerpoint/2010/main" val="12129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Service Types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5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Service Types</a:t>
            </a:r>
          </a:p>
        </p:txBody>
      </p:sp>
    </p:spTree>
    <p:extLst>
      <p:ext uri="{BB962C8B-B14F-4D97-AF65-F5344CB8AC3E}">
        <p14:creationId xmlns:p14="http://schemas.microsoft.com/office/powerpoint/2010/main" val="7158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A554E-F870-EC1E-8CE5-BC6E006309BE}"/>
              </a:ext>
            </a:extLst>
          </p:cNvPr>
          <p:cNvPicPr>
            <a:picLocks noChangeAspect="1"/>
          </p:cNvPicPr>
          <p:nvPr/>
        </p:nvPicPr>
        <p:blipFill>
          <a:blip r:embed="rId2"/>
          <a:stretch>
            <a:fillRect/>
          </a:stretch>
        </p:blipFill>
        <p:spPr>
          <a:xfrm>
            <a:off x="853469" y="875409"/>
            <a:ext cx="10485062" cy="5107182"/>
          </a:xfrm>
          <a:prstGeom prst="rect">
            <a:avLst/>
          </a:prstGeom>
        </p:spPr>
      </p:pic>
      <p:sp>
        <p:nvSpPr>
          <p:cNvPr id="6" name="TextBox 5">
            <a:extLst>
              <a:ext uri="{FF2B5EF4-FFF2-40B4-BE49-F238E27FC236}">
                <a16:creationId xmlns:a16="http://schemas.microsoft.com/office/drawing/2014/main" id="{1EED5EAF-12C1-EB93-7880-13A9EA687092}"/>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108545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F22560-18AE-5CC1-85D3-8364D6070CF0}"/>
              </a:ext>
            </a:extLst>
          </p:cNvPr>
          <p:cNvPicPr>
            <a:picLocks noChangeAspect="1"/>
          </p:cNvPicPr>
          <p:nvPr/>
        </p:nvPicPr>
        <p:blipFill>
          <a:blip r:embed="rId2"/>
          <a:stretch>
            <a:fillRect/>
          </a:stretch>
        </p:blipFill>
        <p:spPr>
          <a:xfrm>
            <a:off x="600738" y="3505783"/>
            <a:ext cx="2080440" cy="845893"/>
          </a:xfrm>
          <a:prstGeom prst="rect">
            <a:avLst/>
          </a:prstGeom>
        </p:spPr>
      </p:pic>
      <p:cxnSp>
        <p:nvCxnSpPr>
          <p:cNvPr id="6" name="Straight Connector 5">
            <a:extLst>
              <a:ext uri="{FF2B5EF4-FFF2-40B4-BE49-F238E27FC236}">
                <a16:creationId xmlns:a16="http://schemas.microsoft.com/office/drawing/2014/main" id="{624C0D37-4F32-D574-A378-DEFE57574B69}"/>
              </a:ext>
            </a:extLst>
          </p:cNvPr>
          <p:cNvCxnSpPr>
            <a:cxnSpLocks/>
          </p:cNvCxnSpPr>
          <p:nvPr/>
        </p:nvCxnSpPr>
        <p:spPr>
          <a:xfrm>
            <a:off x="3199445" y="1361308"/>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9B2F97-669E-919C-4D77-F850A0C9D9F9}"/>
              </a:ext>
            </a:extLst>
          </p:cNvPr>
          <p:cNvSpPr txBox="1"/>
          <p:nvPr/>
        </p:nvSpPr>
        <p:spPr>
          <a:xfrm>
            <a:off x="510680" y="2665595"/>
            <a:ext cx="2260555" cy="461665"/>
          </a:xfrm>
          <a:prstGeom prst="rect">
            <a:avLst/>
          </a:prstGeom>
          <a:noFill/>
        </p:spPr>
        <p:txBody>
          <a:bodyPr wrap="none" rtlCol="0">
            <a:spAutoFit/>
          </a:bodyPr>
          <a:lstStyle/>
          <a:p>
            <a:r>
              <a:rPr lang="en-US" sz="2400">
                <a:latin typeface="Montserrat" panose="00000500000000000000" pitchFamily="2" charset="0"/>
              </a:rPr>
              <a:t>Service Types</a:t>
            </a:r>
          </a:p>
        </p:txBody>
      </p:sp>
      <p:sp>
        <p:nvSpPr>
          <p:cNvPr id="8" name="TextBox 7">
            <a:extLst>
              <a:ext uri="{FF2B5EF4-FFF2-40B4-BE49-F238E27FC236}">
                <a16:creationId xmlns:a16="http://schemas.microsoft.com/office/drawing/2014/main" id="{6AF1CDE2-8618-8776-607F-3CAB3F3119A5}"/>
              </a:ext>
            </a:extLst>
          </p:cNvPr>
          <p:cNvSpPr txBox="1"/>
          <p:nvPr/>
        </p:nvSpPr>
        <p:spPr>
          <a:xfrm>
            <a:off x="3627656" y="1438017"/>
            <a:ext cx="7621591" cy="3579698"/>
          </a:xfrm>
          <a:prstGeom prst="rect">
            <a:avLst/>
          </a:prstGeom>
          <a:noFill/>
        </p:spPr>
        <p:txBody>
          <a:bodyPr wrap="square" rtlCol="0">
            <a:spAutoFit/>
          </a:bodyPr>
          <a:lstStyle/>
          <a:p>
            <a:r>
              <a:rPr lang="en-US" sz="2000">
                <a:latin typeface="Montserrat" panose="00000500000000000000" pitchFamily="2" charset="0"/>
              </a:rPr>
              <a:t>Services can be defined in different ways:</a:t>
            </a:r>
          </a:p>
          <a:p>
            <a:pPr marL="627063">
              <a:lnSpc>
                <a:spcPct val="150000"/>
              </a:lnSpc>
              <a:buFont typeface="Arial" panose="020B0604020202020204" pitchFamily="34" charset="0"/>
              <a:buChar char="•"/>
            </a:pPr>
            <a:r>
              <a:rPr lang="en-US" sz="2000">
                <a:latin typeface="Montserrat" panose="00000500000000000000" pitchFamily="2" charset="0"/>
              </a:rPr>
              <a:t>ClusterIP - Expose the service on a cluster-internal IP (default)</a:t>
            </a:r>
          </a:p>
          <a:p>
            <a:pPr marL="627063">
              <a:lnSpc>
                <a:spcPct val="150000"/>
              </a:lnSpc>
              <a:buFont typeface="Arial" panose="020B0604020202020204" pitchFamily="34" charset="0"/>
              <a:buChar char="•"/>
            </a:pPr>
            <a:r>
              <a:rPr lang="en-US" sz="2000">
                <a:latin typeface="Montserrat" panose="00000500000000000000" pitchFamily="2" charset="0"/>
              </a:rPr>
              <a:t>NodePort - Expose the service on each Node's IP at a static port.</a:t>
            </a:r>
          </a:p>
          <a:p>
            <a:pPr marL="627063">
              <a:lnSpc>
                <a:spcPct val="150000"/>
              </a:lnSpc>
              <a:buFont typeface="Arial" panose="020B0604020202020204" pitchFamily="34" charset="0"/>
              <a:buChar char="•"/>
            </a:pPr>
            <a:r>
              <a:rPr lang="en-US" sz="2000">
                <a:latin typeface="Montserrat" panose="00000500000000000000" pitchFamily="2" charset="0"/>
              </a:rPr>
              <a:t>LoadBalancer - Provision an external IP to act as a load balancer for the service</a:t>
            </a:r>
          </a:p>
          <a:p>
            <a:pPr marL="627063">
              <a:lnSpc>
                <a:spcPct val="150000"/>
              </a:lnSpc>
              <a:buFont typeface="Arial" panose="020B0604020202020204" pitchFamily="34" charset="0"/>
              <a:buChar char="•"/>
            </a:pPr>
            <a:r>
              <a:rPr lang="en-US" sz="2000">
                <a:latin typeface="Montserrat" panose="00000500000000000000" pitchFamily="2" charset="0"/>
              </a:rPr>
              <a:t>ExternalName - Maps a service to a DNS name</a:t>
            </a:r>
          </a:p>
        </p:txBody>
      </p:sp>
    </p:spTree>
    <p:extLst>
      <p:ext uri="{BB962C8B-B14F-4D97-AF65-F5344CB8AC3E}">
        <p14:creationId xmlns:p14="http://schemas.microsoft.com/office/powerpoint/2010/main" val="8028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3ED17-78D7-87E2-619E-739CE02B6CE3}"/>
              </a:ext>
            </a:extLst>
          </p:cNvPr>
          <p:cNvSpPr txBox="1"/>
          <p:nvPr/>
        </p:nvSpPr>
        <p:spPr>
          <a:xfrm>
            <a:off x="4270821" y="340242"/>
            <a:ext cx="3650358" cy="584775"/>
          </a:xfrm>
          <a:prstGeom prst="rect">
            <a:avLst/>
          </a:prstGeom>
          <a:noFill/>
        </p:spPr>
        <p:txBody>
          <a:bodyPr wrap="none" rtlCol="0">
            <a:spAutoFit/>
          </a:bodyPr>
          <a:lstStyle/>
          <a:p>
            <a:r>
              <a:rPr lang="en-US" sz="3200">
                <a:latin typeface="Montserrat" panose="00000500000000000000" pitchFamily="2" charset="0"/>
              </a:rPr>
              <a:t>ClusterIP Service</a:t>
            </a:r>
          </a:p>
        </p:txBody>
      </p:sp>
      <p:sp>
        <p:nvSpPr>
          <p:cNvPr id="5" name="TextBox 4">
            <a:extLst>
              <a:ext uri="{FF2B5EF4-FFF2-40B4-BE49-F238E27FC236}">
                <a16:creationId xmlns:a16="http://schemas.microsoft.com/office/drawing/2014/main" id="{76B0AD95-8555-FA86-0EBE-5D38EAC3CF45}"/>
              </a:ext>
            </a:extLst>
          </p:cNvPr>
          <p:cNvSpPr txBox="1"/>
          <p:nvPr/>
        </p:nvSpPr>
        <p:spPr>
          <a:xfrm>
            <a:off x="1318438" y="1286540"/>
            <a:ext cx="9377916" cy="923330"/>
          </a:xfrm>
          <a:prstGeom prst="rect">
            <a:avLst/>
          </a:prstGeom>
          <a:noFill/>
        </p:spPr>
        <p:txBody>
          <a:bodyPr wrap="square" rtlCol="0">
            <a:spAutoFit/>
          </a:bodyPr>
          <a:lstStyle/>
          <a:p>
            <a:r>
              <a:rPr lang="en-US">
                <a:latin typeface="Montserrat" panose="00000500000000000000" pitchFamily="2" charset="0"/>
              </a:rPr>
              <a:t>Service IP is exposed internally within the cluster</a:t>
            </a:r>
          </a:p>
          <a:p>
            <a:r>
              <a:rPr lang="en-US">
                <a:latin typeface="Montserrat" panose="00000500000000000000" pitchFamily="2" charset="0"/>
              </a:rPr>
              <a:t>Only Pods within the cluster can talk to the Service</a:t>
            </a:r>
          </a:p>
          <a:p>
            <a:r>
              <a:rPr lang="en-US">
                <a:latin typeface="Montserrat" panose="00000500000000000000" pitchFamily="2" charset="0"/>
              </a:rPr>
              <a:t>Allows Pods to talk to other Pods</a:t>
            </a:r>
          </a:p>
        </p:txBody>
      </p:sp>
      <p:pic>
        <p:nvPicPr>
          <p:cNvPr id="7" name="Picture 6">
            <a:extLst>
              <a:ext uri="{FF2B5EF4-FFF2-40B4-BE49-F238E27FC236}">
                <a16:creationId xmlns:a16="http://schemas.microsoft.com/office/drawing/2014/main" id="{9C1D1933-7309-5D8F-847E-D2AE2FA20C9A}"/>
              </a:ext>
            </a:extLst>
          </p:cNvPr>
          <p:cNvPicPr>
            <a:picLocks noChangeAspect="1"/>
          </p:cNvPicPr>
          <p:nvPr/>
        </p:nvPicPr>
        <p:blipFill>
          <a:blip r:embed="rId2"/>
          <a:stretch>
            <a:fillRect/>
          </a:stretch>
        </p:blipFill>
        <p:spPr>
          <a:xfrm>
            <a:off x="2295331" y="2995963"/>
            <a:ext cx="7357756" cy="2937005"/>
          </a:xfrm>
          <a:prstGeom prst="rect">
            <a:avLst/>
          </a:prstGeom>
        </p:spPr>
      </p:pic>
    </p:spTree>
    <p:extLst>
      <p:ext uri="{BB962C8B-B14F-4D97-AF65-F5344CB8AC3E}">
        <p14:creationId xmlns:p14="http://schemas.microsoft.com/office/powerpoint/2010/main" val="250992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9618-24A8-87C9-6207-AD1F8A999FDC}"/>
              </a:ext>
            </a:extLst>
          </p:cNvPr>
          <p:cNvSpPr txBox="1"/>
          <p:nvPr/>
        </p:nvSpPr>
        <p:spPr>
          <a:xfrm>
            <a:off x="4270821" y="340242"/>
            <a:ext cx="3773790" cy="584775"/>
          </a:xfrm>
          <a:prstGeom prst="rect">
            <a:avLst/>
          </a:prstGeom>
          <a:noFill/>
        </p:spPr>
        <p:txBody>
          <a:bodyPr wrap="none" rtlCol="0">
            <a:spAutoFit/>
          </a:bodyPr>
          <a:lstStyle/>
          <a:p>
            <a:r>
              <a:rPr lang="en-US" sz="3200">
                <a:latin typeface="Montserrat" panose="00000500000000000000" pitchFamily="2" charset="0"/>
              </a:rPr>
              <a:t>NodePort Service</a:t>
            </a:r>
          </a:p>
        </p:txBody>
      </p:sp>
      <p:sp>
        <p:nvSpPr>
          <p:cNvPr id="5" name="TextBox 4">
            <a:extLst>
              <a:ext uri="{FF2B5EF4-FFF2-40B4-BE49-F238E27FC236}">
                <a16:creationId xmlns:a16="http://schemas.microsoft.com/office/drawing/2014/main" id="{8EEF2FEA-A541-FA19-79F9-E8B710456CD3}"/>
              </a:ext>
            </a:extLst>
          </p:cNvPr>
          <p:cNvSpPr txBox="1"/>
          <p:nvPr/>
        </p:nvSpPr>
        <p:spPr>
          <a:xfrm>
            <a:off x="1318438" y="1286540"/>
            <a:ext cx="9377916" cy="2031325"/>
          </a:xfrm>
          <a:prstGeom prst="rect">
            <a:avLst/>
          </a:prstGeom>
          <a:noFill/>
        </p:spPr>
        <p:txBody>
          <a:bodyPr wrap="square" rtlCol="0">
            <a:spAutoFit/>
          </a:bodyPr>
          <a:lstStyle/>
          <a:p>
            <a:r>
              <a:rPr lang="en-US">
                <a:latin typeface="Montserrat" panose="00000500000000000000" pitchFamily="2" charset="0"/>
              </a:rPr>
              <a:t>Exposes the Service on each Node's IP at a static port</a:t>
            </a:r>
          </a:p>
          <a:p>
            <a:r>
              <a:rPr lang="en-US">
                <a:latin typeface="Montserrat" panose="00000500000000000000" pitchFamily="2" charset="0"/>
              </a:rPr>
              <a:t>Allocates a port from a range (default is 30000-32767)</a:t>
            </a:r>
          </a:p>
          <a:p>
            <a:r>
              <a:rPr lang="en-US">
                <a:latin typeface="Montserrat" panose="00000500000000000000" pitchFamily="2" charset="0"/>
              </a:rPr>
              <a:t>Each Node proxies the allocated port</a:t>
            </a:r>
          </a:p>
          <a:p>
            <a:endParaRPr lang="en-US">
              <a:latin typeface="Montserrat" panose="00000500000000000000" pitchFamily="2" charset="0"/>
            </a:endParaRPr>
          </a:p>
          <a:p>
            <a:r>
              <a:rPr lang="vi-VN">
                <a:latin typeface="Montserrat" panose="00000500000000000000" pitchFamily="2" charset="0"/>
              </a:rPr>
              <a:t>Hiển thị Dịch vụ trên IP của mỗi nút tại một cổng tĩnh</a:t>
            </a:r>
          </a:p>
          <a:p>
            <a:r>
              <a:rPr lang="vi-VN">
                <a:latin typeface="Montserrat" panose="00000500000000000000" pitchFamily="2" charset="0"/>
              </a:rPr>
              <a:t>Phân bổ một cổng từ một phạm vi (mặc định là 30000-32767)</a:t>
            </a:r>
          </a:p>
          <a:p>
            <a:r>
              <a:rPr lang="vi-VN">
                <a:latin typeface="Montserrat" panose="00000500000000000000" pitchFamily="2" charset="0"/>
              </a:rPr>
              <a:t>Mỗi nút ủy quyền cho cổng được phân bổ</a:t>
            </a:r>
            <a:endParaRPr lang="en-US">
              <a:latin typeface="Montserrat" panose="00000500000000000000" pitchFamily="2" charset="0"/>
            </a:endParaRPr>
          </a:p>
        </p:txBody>
      </p:sp>
      <p:pic>
        <p:nvPicPr>
          <p:cNvPr id="7" name="Picture 6">
            <a:extLst>
              <a:ext uri="{FF2B5EF4-FFF2-40B4-BE49-F238E27FC236}">
                <a16:creationId xmlns:a16="http://schemas.microsoft.com/office/drawing/2014/main" id="{2E46618D-3279-2480-E486-5264AEB0392E}"/>
              </a:ext>
            </a:extLst>
          </p:cNvPr>
          <p:cNvPicPr>
            <a:picLocks noChangeAspect="1"/>
          </p:cNvPicPr>
          <p:nvPr/>
        </p:nvPicPr>
        <p:blipFill rotWithShape="1">
          <a:blip r:embed="rId2"/>
          <a:srcRect t="7511"/>
          <a:stretch/>
        </p:blipFill>
        <p:spPr>
          <a:xfrm>
            <a:off x="1056303" y="3231791"/>
            <a:ext cx="10079393" cy="2990193"/>
          </a:xfrm>
          <a:prstGeom prst="rect">
            <a:avLst/>
          </a:prstGeom>
        </p:spPr>
      </p:pic>
    </p:spTree>
    <p:extLst>
      <p:ext uri="{BB962C8B-B14F-4D97-AF65-F5344CB8AC3E}">
        <p14:creationId xmlns:p14="http://schemas.microsoft.com/office/powerpoint/2010/main" val="147920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AF0562-17A6-A1AB-4C3A-ED5289276A03}"/>
              </a:ext>
            </a:extLst>
          </p:cNvPr>
          <p:cNvSpPr txBox="1"/>
          <p:nvPr/>
        </p:nvSpPr>
        <p:spPr>
          <a:xfrm>
            <a:off x="4270821" y="340242"/>
            <a:ext cx="4616970" cy="584775"/>
          </a:xfrm>
          <a:prstGeom prst="rect">
            <a:avLst/>
          </a:prstGeom>
          <a:noFill/>
        </p:spPr>
        <p:txBody>
          <a:bodyPr wrap="none" rtlCol="0">
            <a:spAutoFit/>
          </a:bodyPr>
          <a:lstStyle/>
          <a:p>
            <a:r>
              <a:rPr lang="en-US" sz="3200">
                <a:latin typeface="Montserrat" panose="00000500000000000000" pitchFamily="2" charset="0"/>
              </a:rPr>
              <a:t>LoadBalancer Service</a:t>
            </a:r>
          </a:p>
        </p:txBody>
      </p:sp>
      <p:sp>
        <p:nvSpPr>
          <p:cNvPr id="5" name="TextBox 4">
            <a:extLst>
              <a:ext uri="{FF2B5EF4-FFF2-40B4-BE49-F238E27FC236}">
                <a16:creationId xmlns:a16="http://schemas.microsoft.com/office/drawing/2014/main" id="{01AAE128-4292-0FDC-A911-EDEF65A16E0B}"/>
              </a:ext>
            </a:extLst>
          </p:cNvPr>
          <p:cNvSpPr txBox="1"/>
          <p:nvPr/>
        </p:nvSpPr>
        <p:spPr>
          <a:xfrm>
            <a:off x="1318438" y="1286540"/>
            <a:ext cx="9377916" cy="1200329"/>
          </a:xfrm>
          <a:prstGeom prst="rect">
            <a:avLst/>
          </a:prstGeom>
          <a:noFill/>
        </p:spPr>
        <p:txBody>
          <a:bodyPr wrap="square" rtlCol="0">
            <a:spAutoFit/>
          </a:bodyPr>
          <a:lstStyle/>
          <a:p>
            <a:r>
              <a:rPr lang="en-US">
                <a:latin typeface="Montserrat" panose="00000500000000000000" pitchFamily="2" charset="0"/>
              </a:rPr>
              <a:t>Exposes a Service externally</a:t>
            </a:r>
          </a:p>
          <a:p>
            <a:r>
              <a:rPr lang="en-US">
                <a:latin typeface="Montserrat" panose="00000500000000000000" pitchFamily="2" charset="0"/>
              </a:rPr>
              <a:t>Useful when combined with a cloud provider's load balancer</a:t>
            </a:r>
          </a:p>
          <a:p>
            <a:r>
              <a:rPr lang="en-US">
                <a:latin typeface="Montserrat" panose="00000500000000000000" pitchFamily="2" charset="0"/>
              </a:rPr>
              <a:t>NodePort and ClusterIP Services are created</a:t>
            </a:r>
          </a:p>
          <a:p>
            <a:r>
              <a:rPr lang="en-US">
                <a:latin typeface="Montserrat" panose="00000500000000000000" pitchFamily="2" charset="0"/>
              </a:rPr>
              <a:t>Each Node proxies the allocated port</a:t>
            </a:r>
          </a:p>
        </p:txBody>
      </p:sp>
      <p:pic>
        <p:nvPicPr>
          <p:cNvPr id="7" name="Picture 6">
            <a:extLst>
              <a:ext uri="{FF2B5EF4-FFF2-40B4-BE49-F238E27FC236}">
                <a16:creationId xmlns:a16="http://schemas.microsoft.com/office/drawing/2014/main" id="{844EC177-783C-C717-F538-8AFDC7BCA979}"/>
              </a:ext>
            </a:extLst>
          </p:cNvPr>
          <p:cNvPicPr>
            <a:picLocks noChangeAspect="1"/>
          </p:cNvPicPr>
          <p:nvPr/>
        </p:nvPicPr>
        <p:blipFill>
          <a:blip r:embed="rId2"/>
          <a:stretch>
            <a:fillRect/>
          </a:stretch>
        </p:blipFill>
        <p:spPr>
          <a:xfrm>
            <a:off x="2292278" y="3528599"/>
            <a:ext cx="8172687" cy="2523633"/>
          </a:xfrm>
          <a:prstGeom prst="rect">
            <a:avLst/>
          </a:prstGeom>
        </p:spPr>
      </p:pic>
    </p:spTree>
    <p:extLst>
      <p:ext uri="{BB962C8B-B14F-4D97-AF65-F5344CB8AC3E}">
        <p14:creationId xmlns:p14="http://schemas.microsoft.com/office/powerpoint/2010/main" val="143801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223BD-EBEB-9E40-DA40-B003BD25082C}"/>
              </a:ext>
            </a:extLst>
          </p:cNvPr>
          <p:cNvPicPr>
            <a:picLocks noChangeAspect="1"/>
          </p:cNvPicPr>
          <p:nvPr/>
        </p:nvPicPr>
        <p:blipFill>
          <a:blip r:embed="rId2"/>
          <a:stretch>
            <a:fillRect/>
          </a:stretch>
        </p:blipFill>
        <p:spPr>
          <a:xfrm>
            <a:off x="1588570" y="2912423"/>
            <a:ext cx="10331124" cy="3573437"/>
          </a:xfrm>
          <a:prstGeom prst="rect">
            <a:avLst/>
          </a:prstGeom>
        </p:spPr>
      </p:pic>
      <p:sp>
        <p:nvSpPr>
          <p:cNvPr id="6" name="TextBox 5">
            <a:extLst>
              <a:ext uri="{FF2B5EF4-FFF2-40B4-BE49-F238E27FC236}">
                <a16:creationId xmlns:a16="http://schemas.microsoft.com/office/drawing/2014/main" id="{FB665EC4-B01B-20E4-6E36-6CFECAE203B5}"/>
              </a:ext>
            </a:extLst>
          </p:cNvPr>
          <p:cNvSpPr txBox="1"/>
          <p:nvPr/>
        </p:nvSpPr>
        <p:spPr>
          <a:xfrm>
            <a:off x="4270821" y="340242"/>
            <a:ext cx="4733988" cy="584775"/>
          </a:xfrm>
          <a:prstGeom prst="rect">
            <a:avLst/>
          </a:prstGeom>
          <a:noFill/>
        </p:spPr>
        <p:txBody>
          <a:bodyPr wrap="none" rtlCol="0">
            <a:spAutoFit/>
          </a:bodyPr>
          <a:lstStyle/>
          <a:p>
            <a:r>
              <a:rPr lang="en-US" sz="3200">
                <a:latin typeface="Montserrat" panose="00000500000000000000" pitchFamily="2" charset="0"/>
              </a:rPr>
              <a:t>ExternalName Service</a:t>
            </a:r>
          </a:p>
        </p:txBody>
      </p:sp>
      <p:sp>
        <p:nvSpPr>
          <p:cNvPr id="7" name="TextBox 6">
            <a:extLst>
              <a:ext uri="{FF2B5EF4-FFF2-40B4-BE49-F238E27FC236}">
                <a16:creationId xmlns:a16="http://schemas.microsoft.com/office/drawing/2014/main" id="{DDBBE3B1-AAD0-ED49-6B75-5374878E581E}"/>
              </a:ext>
            </a:extLst>
          </p:cNvPr>
          <p:cNvSpPr txBox="1"/>
          <p:nvPr/>
        </p:nvSpPr>
        <p:spPr>
          <a:xfrm>
            <a:off x="1318438" y="1286540"/>
            <a:ext cx="9377916" cy="923330"/>
          </a:xfrm>
          <a:prstGeom prst="rect">
            <a:avLst/>
          </a:prstGeom>
          <a:noFill/>
        </p:spPr>
        <p:txBody>
          <a:bodyPr wrap="square" rtlCol="0">
            <a:spAutoFit/>
          </a:bodyPr>
          <a:lstStyle/>
          <a:p>
            <a:r>
              <a:rPr lang="vi-VN">
                <a:latin typeface="Montserrat" panose="00000500000000000000" pitchFamily="2" charset="0"/>
              </a:rPr>
              <a:t>Dịch vụ hoạt động như bí danh cho một dịch vụ bên ngoài</a:t>
            </a:r>
          </a:p>
          <a:p>
            <a:r>
              <a:rPr lang="vi-VN">
                <a:latin typeface="Montserrat" panose="00000500000000000000" pitchFamily="2" charset="0"/>
              </a:rPr>
              <a:t>Cho phép Dịch vụ hoạt động như proxy cho dịch vụ bên ngoài</a:t>
            </a:r>
          </a:p>
          <a:p>
            <a:r>
              <a:rPr lang="vi-VN">
                <a:latin typeface="Montserrat" panose="00000500000000000000" pitchFamily="2" charset="0"/>
              </a:rPr>
              <a:t>Chi tiết dịch vụ bên ngoài được ẩn khỏi cụm (dễ thay đổi hơn)</a:t>
            </a:r>
            <a:endParaRPr lang="en-US">
              <a:latin typeface="Montserrat" panose="00000500000000000000" pitchFamily="2" charset="0"/>
            </a:endParaRPr>
          </a:p>
        </p:txBody>
      </p:sp>
    </p:spTree>
    <p:extLst>
      <p:ext uri="{BB962C8B-B14F-4D97-AF65-F5344CB8AC3E}">
        <p14:creationId xmlns:p14="http://schemas.microsoft.com/office/powerpoint/2010/main" val="396615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77500" lnSpcReduction="2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Service with kubectl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5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Service Types</a:t>
            </a:r>
          </a:p>
        </p:txBody>
      </p:sp>
    </p:spTree>
    <p:extLst>
      <p:ext uri="{BB962C8B-B14F-4D97-AF65-F5344CB8AC3E}">
        <p14:creationId xmlns:p14="http://schemas.microsoft.com/office/powerpoint/2010/main" val="284363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DA6EDA-BBC5-C921-2354-B38E851FB25A}"/>
              </a:ext>
            </a:extLst>
          </p:cNvPr>
          <p:cNvPicPr>
            <a:picLocks noChangeAspect="1"/>
          </p:cNvPicPr>
          <p:nvPr/>
        </p:nvPicPr>
        <p:blipFill>
          <a:blip r:embed="rId2"/>
          <a:stretch>
            <a:fillRect/>
          </a:stretch>
        </p:blipFill>
        <p:spPr>
          <a:xfrm>
            <a:off x="0" y="-1"/>
            <a:ext cx="12192000" cy="6886547"/>
          </a:xfrm>
          <a:prstGeom prst="rect">
            <a:avLst/>
          </a:prstGeom>
        </p:spPr>
      </p:pic>
    </p:spTree>
    <p:extLst>
      <p:ext uri="{BB962C8B-B14F-4D97-AF65-F5344CB8AC3E}">
        <p14:creationId xmlns:p14="http://schemas.microsoft.com/office/powerpoint/2010/main" val="285925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850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Service with YAML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5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Service Types</a:t>
            </a:r>
          </a:p>
        </p:txBody>
      </p:sp>
    </p:spTree>
    <p:extLst>
      <p:ext uri="{BB962C8B-B14F-4D97-AF65-F5344CB8AC3E}">
        <p14:creationId xmlns:p14="http://schemas.microsoft.com/office/powerpoint/2010/main" val="30129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35A8A0-9A43-C6B9-D814-849D168334EA}"/>
              </a:ext>
            </a:extLst>
          </p:cNvPr>
          <p:cNvPicPr>
            <a:picLocks noChangeAspect="1"/>
          </p:cNvPicPr>
          <p:nvPr/>
        </p:nvPicPr>
        <p:blipFill>
          <a:blip r:embed="rId2"/>
          <a:stretch>
            <a:fillRect/>
          </a:stretch>
        </p:blipFill>
        <p:spPr>
          <a:xfrm>
            <a:off x="1688443" y="3026369"/>
            <a:ext cx="8815113" cy="2874701"/>
          </a:xfrm>
          <a:prstGeom prst="rect">
            <a:avLst/>
          </a:prstGeom>
        </p:spPr>
      </p:pic>
      <p:sp>
        <p:nvSpPr>
          <p:cNvPr id="6" name="TextBox 5">
            <a:extLst>
              <a:ext uri="{FF2B5EF4-FFF2-40B4-BE49-F238E27FC236}">
                <a16:creationId xmlns:a16="http://schemas.microsoft.com/office/drawing/2014/main" id="{F103865D-9E5F-C6DB-D54F-45202A58D473}"/>
              </a:ext>
            </a:extLst>
          </p:cNvPr>
          <p:cNvSpPr txBox="1"/>
          <p:nvPr/>
        </p:nvSpPr>
        <p:spPr>
          <a:xfrm>
            <a:off x="2984410" y="664542"/>
            <a:ext cx="6223178" cy="584775"/>
          </a:xfrm>
          <a:prstGeom prst="rect">
            <a:avLst/>
          </a:prstGeom>
          <a:noFill/>
        </p:spPr>
        <p:txBody>
          <a:bodyPr wrap="none" rtlCol="0">
            <a:spAutoFit/>
          </a:bodyPr>
          <a:lstStyle/>
          <a:p>
            <a:r>
              <a:rPr lang="en-US" sz="3200">
                <a:latin typeface="Montserrat" panose="00000500000000000000" pitchFamily="2" charset="0"/>
              </a:rPr>
              <a:t>Defining a Service with YAML</a:t>
            </a:r>
          </a:p>
        </p:txBody>
      </p:sp>
    </p:spTree>
    <p:extLst>
      <p:ext uri="{BB962C8B-B14F-4D97-AF65-F5344CB8AC3E}">
        <p14:creationId xmlns:p14="http://schemas.microsoft.com/office/powerpoint/2010/main" val="38594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DA4A1-A6BF-2B7E-752C-6BCC1188AE92}"/>
              </a:ext>
            </a:extLst>
          </p:cNvPr>
          <p:cNvPicPr>
            <a:picLocks noChangeAspect="1"/>
          </p:cNvPicPr>
          <p:nvPr/>
        </p:nvPicPr>
        <p:blipFill>
          <a:blip r:embed="rId2"/>
          <a:stretch>
            <a:fillRect/>
          </a:stretch>
        </p:blipFill>
        <p:spPr>
          <a:xfrm>
            <a:off x="-59775" y="0"/>
            <a:ext cx="12251775" cy="6863316"/>
          </a:xfrm>
          <a:prstGeom prst="rect">
            <a:avLst/>
          </a:prstGeom>
        </p:spPr>
      </p:pic>
    </p:spTree>
    <p:extLst>
      <p:ext uri="{BB962C8B-B14F-4D97-AF65-F5344CB8AC3E}">
        <p14:creationId xmlns:p14="http://schemas.microsoft.com/office/powerpoint/2010/main" val="187528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850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Deployments Core Concepts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34447" y="3153062"/>
            <a:ext cx="414025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4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27187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AB550-967F-3420-4068-5D8A5C7E2043}"/>
              </a:ext>
            </a:extLst>
          </p:cNvPr>
          <p:cNvPicPr>
            <a:picLocks noChangeAspect="1"/>
          </p:cNvPicPr>
          <p:nvPr/>
        </p:nvPicPr>
        <p:blipFill>
          <a:blip r:embed="rId2"/>
          <a:stretch>
            <a:fillRect/>
          </a:stretch>
        </p:blipFill>
        <p:spPr>
          <a:xfrm>
            <a:off x="-1" y="0"/>
            <a:ext cx="12195869" cy="6858000"/>
          </a:xfrm>
          <a:prstGeom prst="rect">
            <a:avLst/>
          </a:prstGeom>
        </p:spPr>
      </p:pic>
    </p:spTree>
    <p:extLst>
      <p:ext uri="{BB962C8B-B14F-4D97-AF65-F5344CB8AC3E}">
        <p14:creationId xmlns:p14="http://schemas.microsoft.com/office/powerpoint/2010/main" val="221879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D96EB5-959B-2DDE-D730-610F6ED2248F}"/>
              </a:ext>
            </a:extLst>
          </p:cNvPr>
          <p:cNvPicPr>
            <a:picLocks noChangeAspect="1"/>
          </p:cNvPicPr>
          <p:nvPr/>
        </p:nvPicPr>
        <p:blipFill>
          <a:blip r:embed="rId2"/>
          <a:stretch>
            <a:fillRect/>
          </a:stretch>
        </p:blipFill>
        <p:spPr>
          <a:xfrm>
            <a:off x="-81250" y="-15949"/>
            <a:ext cx="12273250" cy="6873949"/>
          </a:xfrm>
          <a:prstGeom prst="rect">
            <a:avLst/>
          </a:prstGeom>
        </p:spPr>
      </p:pic>
    </p:spTree>
    <p:extLst>
      <p:ext uri="{BB962C8B-B14F-4D97-AF65-F5344CB8AC3E}">
        <p14:creationId xmlns:p14="http://schemas.microsoft.com/office/powerpoint/2010/main" val="20321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2CCBF-5586-0F62-02F7-F302AFC90C8C}"/>
              </a:ext>
            </a:extLst>
          </p:cNvPr>
          <p:cNvPicPr>
            <a:picLocks noChangeAspect="1"/>
          </p:cNvPicPr>
          <p:nvPr/>
        </p:nvPicPr>
        <p:blipFill>
          <a:blip r:embed="rId2"/>
          <a:stretch>
            <a:fillRect/>
          </a:stretch>
        </p:blipFill>
        <p:spPr>
          <a:xfrm>
            <a:off x="-29605" y="0"/>
            <a:ext cx="12221605" cy="6858000"/>
          </a:xfrm>
          <a:prstGeom prst="rect">
            <a:avLst/>
          </a:prstGeom>
        </p:spPr>
      </p:pic>
    </p:spTree>
    <p:extLst>
      <p:ext uri="{BB962C8B-B14F-4D97-AF65-F5344CB8AC3E}">
        <p14:creationId xmlns:p14="http://schemas.microsoft.com/office/powerpoint/2010/main" val="3840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CE3401-9FBA-3F16-2CCB-DCF94D2668E4}"/>
              </a:ext>
            </a:extLst>
          </p:cNvPr>
          <p:cNvPicPr>
            <a:picLocks noChangeAspect="1"/>
          </p:cNvPicPr>
          <p:nvPr/>
        </p:nvPicPr>
        <p:blipFill>
          <a:blip r:embed="rId2"/>
          <a:stretch>
            <a:fillRect/>
          </a:stretch>
        </p:blipFill>
        <p:spPr>
          <a:xfrm>
            <a:off x="63927" y="0"/>
            <a:ext cx="12128073" cy="6858000"/>
          </a:xfrm>
          <a:prstGeom prst="rect">
            <a:avLst/>
          </a:prstGeom>
        </p:spPr>
      </p:pic>
    </p:spTree>
    <p:extLst>
      <p:ext uri="{BB962C8B-B14F-4D97-AF65-F5344CB8AC3E}">
        <p14:creationId xmlns:p14="http://schemas.microsoft.com/office/powerpoint/2010/main" val="239947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1EB1DA-486F-BB34-ADBA-0ECC43769966}"/>
              </a:ext>
            </a:extLst>
          </p:cNvPr>
          <p:cNvPicPr>
            <a:picLocks noChangeAspect="1"/>
          </p:cNvPicPr>
          <p:nvPr/>
        </p:nvPicPr>
        <p:blipFill>
          <a:blip r:embed="rId2"/>
          <a:stretch>
            <a:fillRect/>
          </a:stretch>
        </p:blipFill>
        <p:spPr>
          <a:xfrm>
            <a:off x="0" y="-95612"/>
            <a:ext cx="12192000" cy="6953612"/>
          </a:xfrm>
          <a:prstGeom prst="rect">
            <a:avLst/>
          </a:prstGeom>
        </p:spPr>
      </p:pic>
    </p:spTree>
    <p:extLst>
      <p:ext uri="{BB962C8B-B14F-4D97-AF65-F5344CB8AC3E}">
        <p14:creationId xmlns:p14="http://schemas.microsoft.com/office/powerpoint/2010/main" val="21662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kubectl and Services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5 Creating development </a:t>
            </a:r>
          </a:p>
        </p:txBody>
      </p:sp>
      <p:sp>
        <p:nvSpPr>
          <p:cNvPr id="2" name="TextBox 1">
            <a:extLst>
              <a:ext uri="{FF2B5EF4-FFF2-40B4-BE49-F238E27FC236}">
                <a16:creationId xmlns:a16="http://schemas.microsoft.com/office/drawing/2014/main" id="{2ACC604A-C753-4750-61D1-C3AA8D458799}"/>
              </a:ext>
            </a:extLst>
          </p:cNvPr>
          <p:cNvSpPr txBox="1"/>
          <p:nvPr/>
        </p:nvSpPr>
        <p:spPr>
          <a:xfrm>
            <a:off x="853119" y="92128"/>
            <a:ext cx="7014974"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5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kubectl and Services</a:t>
            </a:r>
          </a:p>
        </p:txBody>
      </p:sp>
    </p:spTree>
    <p:extLst>
      <p:ext uri="{BB962C8B-B14F-4D97-AF65-F5344CB8AC3E}">
        <p14:creationId xmlns:p14="http://schemas.microsoft.com/office/powerpoint/2010/main" val="394157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F04AFF-EACE-AE26-28C5-1B8B47ECE233}"/>
              </a:ext>
            </a:extLst>
          </p:cNvPr>
          <p:cNvPicPr>
            <a:picLocks noChangeAspect="1"/>
          </p:cNvPicPr>
          <p:nvPr/>
        </p:nvPicPr>
        <p:blipFill>
          <a:blip r:embed="rId2"/>
          <a:stretch>
            <a:fillRect/>
          </a:stretch>
        </p:blipFill>
        <p:spPr>
          <a:xfrm>
            <a:off x="0" y="0"/>
            <a:ext cx="12221605" cy="6858000"/>
          </a:xfrm>
          <a:prstGeom prst="rect">
            <a:avLst/>
          </a:prstGeom>
        </p:spPr>
      </p:pic>
    </p:spTree>
    <p:extLst>
      <p:ext uri="{BB962C8B-B14F-4D97-AF65-F5344CB8AC3E}">
        <p14:creationId xmlns:p14="http://schemas.microsoft.com/office/powerpoint/2010/main" val="9963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F6FB0-6F76-2C60-B233-AC32152016F8}"/>
              </a:ext>
            </a:extLst>
          </p:cNvPr>
          <p:cNvPicPr>
            <a:picLocks noChangeAspect="1"/>
          </p:cNvPicPr>
          <p:nvPr/>
        </p:nvPicPr>
        <p:blipFill>
          <a:blip r:embed="rId2"/>
          <a:stretch>
            <a:fillRect/>
          </a:stretch>
        </p:blipFill>
        <p:spPr>
          <a:xfrm>
            <a:off x="0" y="0"/>
            <a:ext cx="12200994" cy="6858000"/>
          </a:xfrm>
          <a:prstGeom prst="rect">
            <a:avLst/>
          </a:prstGeom>
        </p:spPr>
      </p:pic>
    </p:spTree>
    <p:extLst>
      <p:ext uri="{BB962C8B-B14F-4D97-AF65-F5344CB8AC3E}">
        <p14:creationId xmlns:p14="http://schemas.microsoft.com/office/powerpoint/2010/main" val="18685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3A36B-69A5-019E-3A1C-29A16D2FA0BF}"/>
              </a:ext>
            </a:extLst>
          </p:cNvPr>
          <p:cNvPicPr>
            <a:picLocks noChangeAspect="1"/>
          </p:cNvPicPr>
          <p:nvPr/>
        </p:nvPicPr>
        <p:blipFill>
          <a:blip r:embed="rId2"/>
          <a:stretch>
            <a:fillRect/>
          </a:stretch>
        </p:blipFill>
        <p:spPr>
          <a:xfrm>
            <a:off x="0" y="0"/>
            <a:ext cx="12192000" cy="6905715"/>
          </a:xfrm>
          <a:prstGeom prst="rect">
            <a:avLst/>
          </a:prstGeom>
        </p:spPr>
      </p:pic>
    </p:spTree>
    <p:extLst>
      <p:ext uri="{BB962C8B-B14F-4D97-AF65-F5344CB8AC3E}">
        <p14:creationId xmlns:p14="http://schemas.microsoft.com/office/powerpoint/2010/main" val="168146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A1EA4E-B4FF-566A-42B2-E7C89F65BD68}"/>
              </a:ext>
            </a:extLst>
          </p:cNvPr>
          <p:cNvPicPr>
            <a:picLocks noChangeAspect="1"/>
          </p:cNvPicPr>
          <p:nvPr/>
        </p:nvPicPr>
        <p:blipFill>
          <a:blip r:embed="rId2"/>
          <a:stretch>
            <a:fillRect/>
          </a:stretch>
        </p:blipFill>
        <p:spPr>
          <a:xfrm>
            <a:off x="0" y="0"/>
            <a:ext cx="12192000" cy="6858631"/>
          </a:xfrm>
          <a:prstGeom prst="rect">
            <a:avLst/>
          </a:prstGeom>
        </p:spPr>
      </p:pic>
    </p:spTree>
    <p:extLst>
      <p:ext uri="{BB962C8B-B14F-4D97-AF65-F5344CB8AC3E}">
        <p14:creationId xmlns:p14="http://schemas.microsoft.com/office/powerpoint/2010/main" val="31722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6E3B85-7498-2916-0A77-D1D5ED2651EA}"/>
              </a:ext>
            </a:extLst>
          </p:cNvPr>
          <p:cNvSpPr/>
          <p:nvPr/>
        </p:nvSpPr>
        <p:spPr>
          <a:xfrm>
            <a:off x="0" y="0"/>
            <a:ext cx="12192000" cy="6858000"/>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1E1C37-6ECA-9D4B-5123-AEA148D3A6DF}"/>
              </a:ext>
            </a:extLst>
          </p:cNvPr>
          <p:cNvSpPr txBox="1"/>
          <p:nvPr/>
        </p:nvSpPr>
        <p:spPr>
          <a:xfrm>
            <a:off x="882502" y="920621"/>
            <a:ext cx="10366745" cy="5016758"/>
          </a:xfrm>
          <a:prstGeom prst="rect">
            <a:avLst/>
          </a:prstGeom>
          <a:noFill/>
        </p:spPr>
        <p:txBody>
          <a:bodyPr wrap="square" rtlCol="0">
            <a:spAutoFit/>
          </a:bodyPr>
          <a:lstStyle/>
          <a:p>
            <a:pPr algn="ctr"/>
            <a:r>
              <a:rPr lang="en-US" sz="4000">
                <a:solidFill>
                  <a:schemeClr val="bg1"/>
                </a:solidFill>
                <a:latin typeface="Montserrat" panose="00000500000000000000" pitchFamily="2" charset="0"/>
                <a:cs typeface="Mongolian Baiti" panose="03000500000000000000" pitchFamily="66" charset="0"/>
              </a:rPr>
              <a:t>ReplicaSet là một cách khai báo để quản lý Pod</a:t>
            </a:r>
          </a:p>
          <a:p>
            <a:pPr algn="ctr"/>
            <a:endParaRPr lang="en-US" sz="4000">
              <a:solidFill>
                <a:schemeClr val="bg1"/>
              </a:solidFill>
              <a:latin typeface="Montserrat" panose="00000500000000000000" pitchFamily="2" charset="0"/>
              <a:cs typeface="Mongolian Baiti" panose="03000500000000000000" pitchFamily="66" charset="0"/>
            </a:endParaRPr>
          </a:p>
          <a:p>
            <a:pPr algn="ctr"/>
            <a:endParaRPr lang="en-US" sz="4000">
              <a:solidFill>
                <a:schemeClr val="bg1"/>
              </a:solidFill>
              <a:latin typeface="Montserrat" panose="00000500000000000000" pitchFamily="2" charset="0"/>
              <a:cs typeface="Mongolian Baiti" panose="03000500000000000000" pitchFamily="66" charset="0"/>
            </a:endParaRPr>
          </a:p>
          <a:p>
            <a:pPr algn="ctr"/>
            <a:endParaRPr lang="en-US" sz="4000">
              <a:solidFill>
                <a:schemeClr val="bg1"/>
              </a:solidFill>
              <a:latin typeface="Montserrat" panose="00000500000000000000" pitchFamily="2" charset="0"/>
              <a:cs typeface="Mongolian Baiti" panose="03000500000000000000" pitchFamily="66" charset="0"/>
            </a:endParaRPr>
          </a:p>
          <a:p>
            <a:pPr algn="ctr"/>
            <a:r>
              <a:rPr lang="en-US" sz="4000">
                <a:solidFill>
                  <a:schemeClr val="bg1"/>
                </a:solidFill>
                <a:latin typeface="Montserrat" panose="00000500000000000000" pitchFamily="2" charset="0"/>
                <a:cs typeface="Mongolian Baiti" panose="03000500000000000000" pitchFamily="66" charset="0"/>
              </a:rPr>
              <a:t>A Deployment là một cách khai báo để quản lý Pod bằng cách sử dụng ReplicaSet</a:t>
            </a:r>
          </a:p>
        </p:txBody>
      </p:sp>
      <p:sp>
        <p:nvSpPr>
          <p:cNvPr id="6" name="Arrow: Down 5">
            <a:extLst>
              <a:ext uri="{FF2B5EF4-FFF2-40B4-BE49-F238E27FC236}">
                <a16:creationId xmlns:a16="http://schemas.microsoft.com/office/drawing/2014/main" id="{7279D8E3-2F38-1A22-AF8D-26AF68E5B0EA}"/>
              </a:ext>
            </a:extLst>
          </p:cNvPr>
          <p:cNvSpPr/>
          <p:nvPr/>
        </p:nvSpPr>
        <p:spPr>
          <a:xfrm>
            <a:off x="5812465" y="2296633"/>
            <a:ext cx="567070" cy="1616148"/>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CFDA18-F381-F8DD-3E88-82DC7975305D}"/>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14438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6</a:t>
            </a:r>
          </a:p>
          <a:p>
            <a:pPr algn="ctr">
              <a:spcBef>
                <a:spcPct val="0"/>
              </a:spcBef>
              <a:spcAft>
                <a:spcPts val="600"/>
              </a:spcAft>
            </a:pPr>
            <a:r>
              <a:rPr lang="en-US" sz="6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Understanding Storage Options</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12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282963" y="1238080"/>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289304" y="2902913"/>
            <a:ext cx="9849751" cy="3032168"/>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r>
              <a:rPr lang="en-US" sz="2000">
                <a:latin typeface="Montserrat" panose="00000500000000000000" pitchFamily="2" charset="0"/>
              </a:rPr>
              <a:t>Storage Core Concepts</a:t>
            </a:r>
          </a:p>
          <a:p>
            <a:pPr marL="342900" indent="-228600">
              <a:spcAft>
                <a:spcPts val="600"/>
              </a:spcAft>
              <a:buFont typeface="Arial" panose="020B0604020202020204" pitchFamily="34" charset="0"/>
              <a:buChar char="•"/>
            </a:pPr>
            <a:r>
              <a:rPr lang="en-US" sz="2000">
                <a:latin typeface="Montserrat" panose="00000500000000000000" pitchFamily="2" charset="0"/>
              </a:rPr>
              <a:t>Volumes</a:t>
            </a:r>
          </a:p>
          <a:p>
            <a:pPr marL="342900" indent="-228600">
              <a:spcAft>
                <a:spcPts val="600"/>
              </a:spcAft>
              <a:buFont typeface="Arial" panose="020B0604020202020204" pitchFamily="34" charset="0"/>
              <a:buChar char="•"/>
            </a:pPr>
            <a:r>
              <a:rPr lang="en-US" sz="2000">
                <a:latin typeface="Montserrat" panose="00000500000000000000" pitchFamily="2" charset="0"/>
              </a:rPr>
              <a:t>PersistentVolumes and PersistentVolumeClaims</a:t>
            </a:r>
          </a:p>
          <a:p>
            <a:pPr marL="342900" indent="-228600">
              <a:spcAft>
                <a:spcPts val="600"/>
              </a:spcAft>
              <a:buFont typeface="Arial" panose="020B0604020202020204" pitchFamily="34" charset="0"/>
              <a:buChar char="•"/>
            </a:pPr>
            <a:r>
              <a:rPr lang="en-US" sz="2000">
                <a:latin typeface="Montserrat" panose="00000500000000000000" pitchFamily="2" charset="0"/>
              </a:rPr>
              <a:t>StorageClasses</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19" y="92128"/>
            <a:ext cx="7163830"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178399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589F5-568D-B0C4-D601-AE30AF22AA7D}"/>
              </a:ext>
            </a:extLst>
          </p:cNvPr>
          <p:cNvPicPr>
            <a:picLocks noChangeAspect="1"/>
          </p:cNvPicPr>
          <p:nvPr/>
        </p:nvPicPr>
        <p:blipFill>
          <a:blip r:embed="rId2"/>
          <a:stretch>
            <a:fillRect/>
          </a:stretch>
        </p:blipFill>
        <p:spPr>
          <a:xfrm>
            <a:off x="1482425" y="846559"/>
            <a:ext cx="9227150" cy="5164882"/>
          </a:xfrm>
          <a:prstGeom prst="rect">
            <a:avLst/>
          </a:prstGeom>
        </p:spPr>
      </p:pic>
    </p:spTree>
    <p:extLst>
      <p:ext uri="{BB962C8B-B14F-4D97-AF65-F5344CB8AC3E}">
        <p14:creationId xmlns:p14="http://schemas.microsoft.com/office/powerpoint/2010/main" val="56585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3981D-C28B-C2FC-BFD9-17111A997239}"/>
              </a:ext>
            </a:extLst>
          </p:cNvPr>
          <p:cNvPicPr>
            <a:picLocks noChangeAspect="1"/>
          </p:cNvPicPr>
          <p:nvPr/>
        </p:nvPicPr>
        <p:blipFill>
          <a:blip r:embed="rId2"/>
          <a:stretch>
            <a:fillRect/>
          </a:stretch>
        </p:blipFill>
        <p:spPr>
          <a:xfrm>
            <a:off x="1287766" y="925033"/>
            <a:ext cx="9020462" cy="4809833"/>
          </a:xfrm>
          <a:prstGeom prst="rect">
            <a:avLst/>
          </a:prstGeom>
        </p:spPr>
      </p:pic>
    </p:spTree>
    <p:extLst>
      <p:ext uri="{BB962C8B-B14F-4D97-AF65-F5344CB8AC3E}">
        <p14:creationId xmlns:p14="http://schemas.microsoft.com/office/powerpoint/2010/main" val="1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Storage Core Concepts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5635256" y="3153062"/>
            <a:ext cx="5639441"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3" name="TextBox 2">
            <a:extLst>
              <a:ext uri="{FF2B5EF4-FFF2-40B4-BE49-F238E27FC236}">
                <a16:creationId xmlns:a16="http://schemas.microsoft.com/office/drawing/2014/main" id="{6DA47822-842B-1E47-EB52-D5BB02792430}"/>
              </a:ext>
            </a:extLst>
          </p:cNvPr>
          <p:cNvSpPr txBox="1"/>
          <p:nvPr/>
        </p:nvSpPr>
        <p:spPr>
          <a:xfrm>
            <a:off x="853118" y="92128"/>
            <a:ext cx="8375941"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Storage Core Concepts</a:t>
            </a:r>
          </a:p>
        </p:txBody>
      </p:sp>
    </p:spTree>
    <p:extLst>
      <p:ext uri="{BB962C8B-B14F-4D97-AF65-F5344CB8AC3E}">
        <p14:creationId xmlns:p14="http://schemas.microsoft.com/office/powerpoint/2010/main" val="331193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D67AA3-046C-ED21-FCAF-A06831126848}"/>
              </a:ext>
            </a:extLst>
          </p:cNvPr>
          <p:cNvSpPr txBox="1"/>
          <p:nvPr/>
        </p:nvSpPr>
        <p:spPr>
          <a:xfrm>
            <a:off x="1190847" y="372139"/>
            <a:ext cx="9303489" cy="2246769"/>
          </a:xfrm>
          <a:prstGeom prst="rect">
            <a:avLst/>
          </a:prstGeom>
          <a:noFill/>
        </p:spPr>
        <p:txBody>
          <a:bodyPr wrap="square" rtlCol="0">
            <a:spAutoFit/>
          </a:bodyPr>
          <a:lstStyle/>
          <a:p>
            <a:r>
              <a:rPr lang="vi-VN" sz="2000" b="1">
                <a:solidFill>
                  <a:srgbClr val="EE308D"/>
                </a:solidFill>
                <a:latin typeface="Montserrat" panose="00000500000000000000" pitchFamily="2" charset="0"/>
              </a:rPr>
              <a:t>Câu hỏi:</a:t>
            </a:r>
          </a:p>
          <a:p>
            <a:r>
              <a:rPr lang="vi-VN" sz="2000">
                <a:latin typeface="Montserrat" panose="00000500000000000000" pitchFamily="2" charset="0"/>
              </a:rPr>
              <a:t>Làm cách nào để lưu trữ trạng thái/dữ liệu ứng dụng và trao đổi nó giữa các Pod với Kubernetes?</a:t>
            </a:r>
            <a:endParaRPr lang="en-US" sz="2000">
              <a:latin typeface="Montserrat" panose="00000500000000000000" pitchFamily="2" charset="0"/>
            </a:endParaRPr>
          </a:p>
          <a:p>
            <a:endParaRPr lang="en-US" sz="2000">
              <a:latin typeface="Montserrat" panose="00000500000000000000" pitchFamily="2" charset="0"/>
            </a:endParaRPr>
          </a:p>
          <a:p>
            <a:endParaRPr lang="vi-VN" sz="2000">
              <a:latin typeface="Montserrat" panose="00000500000000000000" pitchFamily="2" charset="0"/>
            </a:endParaRPr>
          </a:p>
          <a:p>
            <a:r>
              <a:rPr lang="vi-VN" sz="2000" b="1">
                <a:solidFill>
                  <a:srgbClr val="7030A0"/>
                </a:solidFill>
                <a:latin typeface="Montserrat" panose="00000500000000000000" pitchFamily="2" charset="0"/>
              </a:rPr>
              <a:t>Trả lời:</a:t>
            </a:r>
          </a:p>
          <a:p>
            <a:r>
              <a:rPr lang="vi-VN" sz="2000">
                <a:latin typeface="Montserrat" panose="00000500000000000000" pitchFamily="2" charset="0"/>
              </a:rPr>
              <a:t>Volumes (mặc dù có các tùy chọn lưu trữ dữ liệu khác)</a:t>
            </a:r>
            <a:endParaRPr lang="en-US" sz="2000">
              <a:latin typeface="Montserrat" panose="00000500000000000000" pitchFamily="2" charset="0"/>
            </a:endParaRPr>
          </a:p>
        </p:txBody>
      </p:sp>
      <p:sp>
        <p:nvSpPr>
          <p:cNvPr id="5" name="Rectangle 4">
            <a:extLst>
              <a:ext uri="{FF2B5EF4-FFF2-40B4-BE49-F238E27FC236}">
                <a16:creationId xmlns:a16="http://schemas.microsoft.com/office/drawing/2014/main" id="{EF0ECC17-DA03-A6E0-3300-A4ED3BBA8F07}"/>
              </a:ext>
            </a:extLst>
          </p:cNvPr>
          <p:cNvSpPr/>
          <p:nvPr/>
        </p:nvSpPr>
        <p:spPr>
          <a:xfrm>
            <a:off x="0" y="2881423"/>
            <a:ext cx="12192000" cy="3976577"/>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a:latin typeface="Montserrat" panose="00000500000000000000" pitchFamily="2" charset="0"/>
              </a:rPr>
              <a:t>Volumes có thể được sử dụng để lưu giữ dữ liệu và trạng thái cho Pod và </a:t>
            </a:r>
            <a:r>
              <a:rPr lang="en-US" sz="2400">
                <a:latin typeface="Montserrat" panose="00000500000000000000" pitchFamily="2" charset="0"/>
              </a:rPr>
              <a:t>container</a:t>
            </a:r>
          </a:p>
        </p:txBody>
      </p:sp>
    </p:spTree>
    <p:extLst>
      <p:ext uri="{BB962C8B-B14F-4D97-AF65-F5344CB8AC3E}">
        <p14:creationId xmlns:p14="http://schemas.microsoft.com/office/powerpoint/2010/main" val="205204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E06365-9EFF-410C-7CC2-3CE6EF2C17BB}"/>
              </a:ext>
            </a:extLst>
          </p:cNvPr>
          <p:cNvPicPr>
            <a:picLocks noChangeAspect="1"/>
          </p:cNvPicPr>
          <p:nvPr/>
        </p:nvPicPr>
        <p:blipFill>
          <a:blip r:embed="rId2"/>
          <a:stretch>
            <a:fillRect/>
          </a:stretch>
        </p:blipFill>
        <p:spPr>
          <a:xfrm>
            <a:off x="8400206" y="1940676"/>
            <a:ext cx="3465729" cy="2976648"/>
          </a:xfrm>
          <a:prstGeom prst="rect">
            <a:avLst/>
          </a:prstGeom>
        </p:spPr>
      </p:pic>
      <p:cxnSp>
        <p:nvCxnSpPr>
          <p:cNvPr id="6" name="Straight Connector 5">
            <a:extLst>
              <a:ext uri="{FF2B5EF4-FFF2-40B4-BE49-F238E27FC236}">
                <a16:creationId xmlns:a16="http://schemas.microsoft.com/office/drawing/2014/main" id="{22003E68-AED1-E42F-36A6-52303E45CB03}"/>
              </a:ext>
            </a:extLst>
          </p:cNvPr>
          <p:cNvCxnSpPr>
            <a:cxnSpLocks/>
          </p:cNvCxnSpPr>
          <p:nvPr/>
        </p:nvCxnSpPr>
        <p:spPr>
          <a:xfrm>
            <a:off x="8283248" y="872209"/>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92C36A-3323-7C2E-D068-9888B5E8215B}"/>
              </a:ext>
            </a:extLst>
          </p:cNvPr>
          <p:cNvSpPr txBox="1"/>
          <p:nvPr/>
        </p:nvSpPr>
        <p:spPr>
          <a:xfrm>
            <a:off x="754914" y="797442"/>
            <a:ext cx="6921794" cy="4616007"/>
          </a:xfrm>
          <a:prstGeom prst="rect">
            <a:avLst/>
          </a:prstGeom>
          <a:noFill/>
        </p:spPr>
        <p:txBody>
          <a:bodyPr wrap="square" rtlCol="0">
            <a:spAutoFit/>
          </a:bodyPr>
          <a:lstStyle/>
          <a:p>
            <a:pPr>
              <a:lnSpc>
                <a:spcPct val="150000"/>
              </a:lnSpc>
            </a:pPr>
            <a:r>
              <a:rPr lang="vi-VN">
                <a:latin typeface="Montserrat" panose="00000500000000000000" pitchFamily="2" charset="0"/>
              </a:rPr>
              <a:t>Pods live </a:t>
            </a:r>
            <a:r>
              <a:rPr lang="en-US">
                <a:latin typeface="Montserrat" panose="00000500000000000000" pitchFamily="2" charset="0"/>
              </a:rPr>
              <a:t>và</a:t>
            </a:r>
            <a:r>
              <a:rPr lang="vi-VN">
                <a:latin typeface="Montserrat" panose="00000500000000000000" pitchFamily="2" charset="0"/>
              </a:rPr>
              <a:t> die nên hệ thống tập tin của chúng tồn tại trong thời gian ngắn (phù du)</a:t>
            </a:r>
          </a:p>
          <a:p>
            <a:pPr>
              <a:lnSpc>
                <a:spcPct val="150000"/>
              </a:lnSpc>
            </a:pPr>
            <a:r>
              <a:rPr lang="vi-VN">
                <a:latin typeface="Montserrat" panose="00000500000000000000" pitchFamily="2" charset="0"/>
              </a:rPr>
              <a:t>Volumes có thể được sử dụng để lưu trữ trạng thái/dữ liệu và sử dụng nó trong Pod</a:t>
            </a:r>
            <a:r>
              <a:rPr lang="en-US">
                <a:latin typeface="Montserrat" panose="00000500000000000000" pitchFamily="2" charset="0"/>
              </a:rPr>
              <a:t>.</a:t>
            </a:r>
            <a:endParaRPr lang="vi-VN">
              <a:latin typeface="Montserrat" panose="00000500000000000000" pitchFamily="2" charset="0"/>
            </a:endParaRPr>
          </a:p>
          <a:p>
            <a:pPr>
              <a:lnSpc>
                <a:spcPct val="150000"/>
              </a:lnSpc>
            </a:pPr>
            <a:r>
              <a:rPr lang="vi-VN">
                <a:latin typeface="Montserrat" panose="00000500000000000000" pitchFamily="2" charset="0"/>
              </a:rPr>
              <a:t>Một Pod có thể có nhiều </a:t>
            </a:r>
            <a:r>
              <a:rPr lang="en-US">
                <a:latin typeface="Montserrat" panose="00000500000000000000" pitchFamily="2" charset="0"/>
              </a:rPr>
              <a:t>v</a:t>
            </a:r>
            <a:r>
              <a:rPr lang="vi-VN">
                <a:latin typeface="Montserrat" panose="00000500000000000000" pitchFamily="2" charset="0"/>
              </a:rPr>
              <a:t>olumes được đính kèm</a:t>
            </a:r>
          </a:p>
          <a:p>
            <a:pPr>
              <a:lnSpc>
                <a:spcPct val="150000"/>
              </a:lnSpc>
            </a:pPr>
            <a:r>
              <a:rPr lang="vi-VN">
                <a:latin typeface="Montserrat" panose="00000500000000000000" pitchFamily="2" charset="0"/>
              </a:rPr>
              <a:t>Các container dựa vào mountPath để truy cập vào Volume</a:t>
            </a:r>
          </a:p>
          <a:p>
            <a:pPr>
              <a:lnSpc>
                <a:spcPct val="150000"/>
              </a:lnSpc>
            </a:pPr>
            <a:r>
              <a:rPr lang="vi-VN">
                <a:latin typeface="Montserrat" panose="00000500000000000000" pitchFamily="2" charset="0"/>
              </a:rPr>
              <a:t>Kubernetes hỗ trợ:</a:t>
            </a:r>
          </a:p>
          <a:p>
            <a:pPr marL="712788" indent="-350838">
              <a:lnSpc>
                <a:spcPct val="150000"/>
              </a:lnSpc>
              <a:buFont typeface="Arial" panose="020B0604020202020204" pitchFamily="34" charset="0"/>
              <a:buChar char="•"/>
            </a:pPr>
            <a:r>
              <a:rPr lang="vi-VN" b="1">
                <a:solidFill>
                  <a:srgbClr val="7030A0"/>
                </a:solidFill>
                <a:latin typeface="Montserrat" panose="00000500000000000000" pitchFamily="2" charset="0"/>
              </a:rPr>
              <a:t>Volumes</a:t>
            </a:r>
          </a:p>
          <a:p>
            <a:pPr marL="712788" indent="-350838">
              <a:lnSpc>
                <a:spcPct val="150000"/>
              </a:lnSpc>
              <a:buFont typeface="Arial" panose="020B0604020202020204" pitchFamily="34" charset="0"/>
              <a:buChar char="•"/>
            </a:pPr>
            <a:r>
              <a:rPr lang="vi-VN" b="1">
                <a:solidFill>
                  <a:srgbClr val="7030A0"/>
                </a:solidFill>
                <a:latin typeface="Montserrat" panose="00000500000000000000" pitchFamily="2" charset="0"/>
              </a:rPr>
              <a:t>PersistentVolumes</a:t>
            </a:r>
          </a:p>
          <a:p>
            <a:pPr marL="712788" indent="-350838">
              <a:lnSpc>
                <a:spcPct val="150000"/>
              </a:lnSpc>
              <a:buFont typeface="Arial" panose="020B0604020202020204" pitchFamily="34" charset="0"/>
              <a:buChar char="•"/>
            </a:pPr>
            <a:r>
              <a:rPr lang="vi-VN" b="1">
                <a:solidFill>
                  <a:srgbClr val="7030A0"/>
                </a:solidFill>
                <a:latin typeface="Montserrat" panose="00000500000000000000" pitchFamily="2" charset="0"/>
              </a:rPr>
              <a:t>PersistentVolumeClaims</a:t>
            </a:r>
          </a:p>
          <a:p>
            <a:pPr marL="712788" indent="-350838">
              <a:lnSpc>
                <a:spcPct val="150000"/>
              </a:lnSpc>
              <a:buFont typeface="Arial" panose="020B0604020202020204" pitchFamily="34" charset="0"/>
              <a:buChar char="•"/>
            </a:pPr>
            <a:r>
              <a:rPr lang="vi-VN" b="1">
                <a:solidFill>
                  <a:srgbClr val="7030A0"/>
                </a:solidFill>
                <a:latin typeface="Montserrat" panose="00000500000000000000" pitchFamily="2" charset="0"/>
              </a:rPr>
              <a:t>StorageClasses</a:t>
            </a:r>
            <a:endParaRPr lang="en-US" b="1">
              <a:solidFill>
                <a:srgbClr val="7030A0"/>
              </a:solidFill>
              <a:latin typeface="Montserrat" panose="00000500000000000000" pitchFamily="2" charset="0"/>
            </a:endParaRPr>
          </a:p>
        </p:txBody>
      </p:sp>
    </p:spTree>
    <p:extLst>
      <p:ext uri="{BB962C8B-B14F-4D97-AF65-F5344CB8AC3E}">
        <p14:creationId xmlns:p14="http://schemas.microsoft.com/office/powerpoint/2010/main" val="92856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Volumes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fontScale="70000" lnSpcReduction="2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3" name="TextBox 2">
            <a:extLst>
              <a:ext uri="{FF2B5EF4-FFF2-40B4-BE49-F238E27FC236}">
                <a16:creationId xmlns:a16="http://schemas.microsoft.com/office/drawing/2014/main" id="{9144C67E-DCD4-0BC5-0A44-2B3492A00C22}"/>
              </a:ext>
            </a:extLst>
          </p:cNvPr>
          <p:cNvSpPr txBox="1"/>
          <p:nvPr/>
        </p:nvSpPr>
        <p:spPr>
          <a:xfrm>
            <a:off x="853118" y="92128"/>
            <a:ext cx="8375941"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Storage Core Concepts</a:t>
            </a:r>
          </a:p>
        </p:txBody>
      </p:sp>
    </p:spTree>
    <p:extLst>
      <p:ext uri="{BB962C8B-B14F-4D97-AF65-F5344CB8AC3E}">
        <p14:creationId xmlns:p14="http://schemas.microsoft.com/office/powerpoint/2010/main" val="39839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D8838-8B35-A29B-4D36-B4F95A9CBE43}"/>
              </a:ext>
            </a:extLst>
          </p:cNvPr>
          <p:cNvPicPr>
            <a:picLocks noChangeAspect="1"/>
          </p:cNvPicPr>
          <p:nvPr/>
        </p:nvPicPr>
        <p:blipFill>
          <a:blip r:embed="rId2"/>
          <a:stretch>
            <a:fillRect/>
          </a:stretch>
        </p:blipFill>
        <p:spPr>
          <a:xfrm>
            <a:off x="514840" y="1965833"/>
            <a:ext cx="3017782" cy="2926334"/>
          </a:xfrm>
          <a:prstGeom prst="rect">
            <a:avLst/>
          </a:prstGeom>
        </p:spPr>
      </p:pic>
      <p:cxnSp>
        <p:nvCxnSpPr>
          <p:cNvPr id="6" name="Straight Connector 5">
            <a:extLst>
              <a:ext uri="{FF2B5EF4-FFF2-40B4-BE49-F238E27FC236}">
                <a16:creationId xmlns:a16="http://schemas.microsoft.com/office/drawing/2014/main" id="{893D3CA8-ECF4-E45E-03E2-301D16B8A9F5}"/>
              </a:ext>
            </a:extLst>
          </p:cNvPr>
          <p:cNvCxnSpPr>
            <a:cxnSpLocks/>
          </p:cNvCxnSpPr>
          <p:nvPr/>
        </p:nvCxnSpPr>
        <p:spPr>
          <a:xfrm>
            <a:off x="3700615" y="946637"/>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261153-34B1-CDCC-5CF5-A17B62A13576}"/>
              </a:ext>
            </a:extLst>
          </p:cNvPr>
          <p:cNvSpPr txBox="1"/>
          <p:nvPr/>
        </p:nvSpPr>
        <p:spPr>
          <a:xfrm>
            <a:off x="4242391" y="1406483"/>
            <a:ext cx="7222118" cy="3785011"/>
          </a:xfrm>
          <a:prstGeom prst="rect">
            <a:avLst/>
          </a:prstGeom>
          <a:noFill/>
        </p:spPr>
        <p:txBody>
          <a:bodyPr wrap="square" rtlCol="0">
            <a:spAutoFit/>
          </a:bodyPr>
          <a:lstStyle/>
          <a:p>
            <a:pPr>
              <a:lnSpc>
                <a:spcPct val="150000"/>
              </a:lnSpc>
            </a:pPr>
            <a:r>
              <a:rPr lang="en-US">
                <a:latin typeface="Montserrat" panose="00000500000000000000" pitchFamily="2" charset="0"/>
              </a:rPr>
              <a:t>A Volume references a storage location</a:t>
            </a:r>
          </a:p>
          <a:p>
            <a:pPr>
              <a:lnSpc>
                <a:spcPct val="150000"/>
              </a:lnSpc>
            </a:pPr>
            <a:endParaRPr lang="en-US">
              <a:latin typeface="Montserrat" panose="00000500000000000000" pitchFamily="2" charset="0"/>
            </a:endParaRPr>
          </a:p>
          <a:p>
            <a:pPr>
              <a:lnSpc>
                <a:spcPct val="150000"/>
              </a:lnSpc>
            </a:pPr>
            <a:r>
              <a:rPr lang="en-US">
                <a:latin typeface="Montserrat" panose="00000500000000000000" pitchFamily="2" charset="0"/>
              </a:rPr>
              <a:t>Must have a unique name</a:t>
            </a:r>
          </a:p>
          <a:p>
            <a:pPr>
              <a:lnSpc>
                <a:spcPct val="150000"/>
              </a:lnSpc>
            </a:pPr>
            <a:endParaRPr lang="en-US">
              <a:latin typeface="Montserrat" panose="00000500000000000000" pitchFamily="2" charset="0"/>
            </a:endParaRPr>
          </a:p>
          <a:p>
            <a:pPr>
              <a:lnSpc>
                <a:spcPct val="150000"/>
              </a:lnSpc>
            </a:pPr>
            <a:r>
              <a:rPr lang="en-US">
                <a:latin typeface="Montserrat" panose="00000500000000000000" pitchFamily="2" charset="0"/>
              </a:rPr>
              <a:t>Attached to a Pod and may or may not be tied to the Pod's lifetime (depending on the Volume type)</a:t>
            </a:r>
          </a:p>
          <a:p>
            <a:pPr>
              <a:lnSpc>
                <a:spcPct val="150000"/>
              </a:lnSpc>
            </a:pPr>
            <a:endParaRPr lang="en-US">
              <a:latin typeface="Montserrat" panose="00000500000000000000" pitchFamily="2" charset="0"/>
            </a:endParaRPr>
          </a:p>
          <a:p>
            <a:pPr>
              <a:lnSpc>
                <a:spcPct val="150000"/>
              </a:lnSpc>
            </a:pPr>
            <a:r>
              <a:rPr lang="en-US">
                <a:latin typeface="Montserrat" panose="00000500000000000000" pitchFamily="2" charset="0"/>
              </a:rPr>
              <a:t>A Volume Mount references a Volume by name and defines a mountPath</a:t>
            </a:r>
          </a:p>
        </p:txBody>
      </p:sp>
    </p:spTree>
    <p:extLst>
      <p:ext uri="{BB962C8B-B14F-4D97-AF65-F5344CB8AC3E}">
        <p14:creationId xmlns:p14="http://schemas.microsoft.com/office/powerpoint/2010/main" val="8178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438687-4E95-13BE-7835-92E931E1DF3E}"/>
              </a:ext>
            </a:extLst>
          </p:cNvPr>
          <p:cNvPicPr>
            <a:picLocks noChangeAspect="1"/>
          </p:cNvPicPr>
          <p:nvPr/>
        </p:nvPicPr>
        <p:blipFill>
          <a:blip r:embed="rId2"/>
          <a:stretch>
            <a:fillRect/>
          </a:stretch>
        </p:blipFill>
        <p:spPr>
          <a:xfrm>
            <a:off x="148905" y="2152539"/>
            <a:ext cx="2941575" cy="2552921"/>
          </a:xfrm>
          <a:prstGeom prst="rect">
            <a:avLst/>
          </a:prstGeom>
        </p:spPr>
      </p:pic>
      <p:cxnSp>
        <p:nvCxnSpPr>
          <p:cNvPr id="6" name="Straight Connector 5">
            <a:extLst>
              <a:ext uri="{FF2B5EF4-FFF2-40B4-BE49-F238E27FC236}">
                <a16:creationId xmlns:a16="http://schemas.microsoft.com/office/drawing/2014/main" id="{B31EB58E-B751-0E29-B7B6-3FC24BB9E3E4}"/>
              </a:ext>
            </a:extLst>
          </p:cNvPr>
          <p:cNvCxnSpPr>
            <a:cxnSpLocks/>
          </p:cNvCxnSpPr>
          <p:nvPr/>
        </p:nvCxnSpPr>
        <p:spPr>
          <a:xfrm>
            <a:off x="3700615" y="946637"/>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DF396A-8EF1-C7AC-497E-26B43E93AE06}"/>
              </a:ext>
            </a:extLst>
          </p:cNvPr>
          <p:cNvSpPr txBox="1"/>
          <p:nvPr/>
        </p:nvSpPr>
        <p:spPr>
          <a:xfrm>
            <a:off x="3880885" y="404772"/>
            <a:ext cx="8162208" cy="5878532"/>
          </a:xfrm>
          <a:prstGeom prst="rect">
            <a:avLst/>
          </a:prstGeom>
          <a:noFill/>
        </p:spPr>
        <p:txBody>
          <a:bodyPr wrap="square" rtlCol="0">
            <a:spAutoFit/>
          </a:bodyPr>
          <a:lstStyle/>
          <a:p>
            <a:r>
              <a:rPr lang="vi-VN" sz="1600" b="1">
                <a:latin typeface="Montserrat" panose="00000500000000000000" pitchFamily="2" charset="0"/>
              </a:rPr>
              <a:t>emptyDir</a:t>
            </a:r>
            <a:r>
              <a:rPr lang="vi-VN" sz="1600">
                <a:latin typeface="Montserrat" panose="00000500000000000000" pitchFamily="2" charset="0"/>
              </a:rPr>
              <a:t> là một thư mục trống được tạo trong Pod để lưu trữ dữ liệu tạm thời. Thư mục này tồn tại trong suốt thời gian Pod tồn tại và có thể được sử dụng để chia sẻ dữ liệu tạm thời giữa các containers trong cùng một Pod.</a:t>
            </a:r>
            <a:endParaRPr lang="en-US" sz="1600">
              <a:latin typeface="Montserrat" panose="00000500000000000000" pitchFamily="2" charset="0"/>
            </a:endParaRPr>
          </a:p>
          <a:p>
            <a:endParaRPr lang="en-US" sz="1600">
              <a:latin typeface="Montserrat" panose="00000500000000000000" pitchFamily="2" charset="0"/>
            </a:endParaRPr>
          </a:p>
          <a:p>
            <a:r>
              <a:rPr lang="en-US" sz="1600" b="1">
                <a:latin typeface="Montserrat" panose="00000500000000000000" pitchFamily="2" charset="0"/>
              </a:rPr>
              <a:t>hostPath</a:t>
            </a:r>
            <a:r>
              <a:rPr lang="en-US" sz="1600">
                <a:latin typeface="Montserrat" panose="00000500000000000000" pitchFamily="2" charset="0"/>
              </a:rPr>
              <a:t> cho phép Pod mount (gắn kết) vào hệ thống tệp hành của Node (máy chủ vật lý hoặc ảo). Điều này cho phép Pod truy cập và chia sẻ dữ liệu trực tiếp trên hệ thống tệp của Node.</a:t>
            </a:r>
          </a:p>
          <a:p>
            <a:endParaRPr lang="en-US" sz="1600">
              <a:latin typeface="Montserrat" panose="00000500000000000000" pitchFamily="2" charset="0"/>
            </a:endParaRPr>
          </a:p>
          <a:p>
            <a:r>
              <a:rPr lang="en-US" sz="1600" b="1">
                <a:latin typeface="Montserrat" panose="00000500000000000000" pitchFamily="2" charset="0"/>
              </a:rPr>
              <a:t>nfs</a:t>
            </a:r>
            <a:r>
              <a:rPr lang="en-US" sz="1600">
                <a:latin typeface="Montserrat" panose="00000500000000000000" pitchFamily="2" charset="0"/>
              </a:rPr>
              <a:t> cho phép Pod mount một chia sẻ NFS (Network File System) vào bên trong Pod. Điều này cho phép Pod truy cập vào dữ liệu từ một hệ thống tệp từ xa thông qua giao thức NFS.</a:t>
            </a:r>
          </a:p>
          <a:p>
            <a:endParaRPr lang="en-US" sz="1600">
              <a:latin typeface="Montserrat" panose="00000500000000000000" pitchFamily="2" charset="0"/>
            </a:endParaRPr>
          </a:p>
          <a:p>
            <a:r>
              <a:rPr lang="en-US" sz="1600" b="1">
                <a:latin typeface="Montserrat" panose="00000500000000000000" pitchFamily="2" charset="0"/>
              </a:rPr>
              <a:t>configMap và secret </a:t>
            </a:r>
            <a:r>
              <a:rPr lang="en-US" sz="1600">
                <a:latin typeface="Montserrat" panose="00000500000000000000" pitchFamily="2" charset="0"/>
              </a:rPr>
              <a:t>là các loại đặc biệt của volumes cho phép Pod truy cập vào tài nguyên cấu hình (configMap) và thông tin bảo mật (secret) trong Kubernetes.</a:t>
            </a:r>
          </a:p>
          <a:p>
            <a:endParaRPr lang="en-US" sz="1600">
              <a:latin typeface="Montserrat" panose="00000500000000000000" pitchFamily="2" charset="0"/>
            </a:endParaRPr>
          </a:p>
          <a:p>
            <a:r>
              <a:rPr lang="vi-VN" sz="1600" b="1">
                <a:latin typeface="Montserrat" panose="00000500000000000000" pitchFamily="2" charset="0"/>
              </a:rPr>
              <a:t>persistentVolumeClaim</a:t>
            </a:r>
            <a:r>
              <a:rPr lang="vi-VN" sz="1600">
                <a:latin typeface="Montserrat" panose="00000500000000000000" pitchFamily="2" charset="0"/>
              </a:rPr>
              <a:t> cung cấp cho Pods một lựa chọn lưu trữ mà tồn tại sau cả khi Pod bị tắt. Nó trừu tượng hóa chi tiết về cách lưu trữ được triển khai và quản lý bởi Kubernetes.</a:t>
            </a:r>
            <a:endParaRPr lang="en-US" sz="1600">
              <a:latin typeface="Montserrat" panose="00000500000000000000" pitchFamily="2" charset="0"/>
            </a:endParaRPr>
          </a:p>
          <a:p>
            <a:endParaRPr lang="en-US" sz="1600">
              <a:latin typeface="Montserrat" panose="00000500000000000000" pitchFamily="2" charset="0"/>
            </a:endParaRPr>
          </a:p>
          <a:p>
            <a:r>
              <a:rPr lang="vi-VN" sz="1600" b="1">
                <a:latin typeface="Montserrat" panose="00000500000000000000" pitchFamily="2" charset="0"/>
              </a:rPr>
              <a:t>Cloud</a:t>
            </a:r>
            <a:r>
              <a:rPr lang="vi-VN" sz="1600">
                <a:latin typeface="Montserrat" panose="00000500000000000000" pitchFamily="2" charset="0"/>
              </a:rPr>
              <a:t> là loại lưu trữ trên toàn cụm, thường là các dịch vụ lưu trữ được cung cấp bởi các nhà cung cấp đám mây (cloud) như Amazon S3, Google Cloud Storage, v.v.</a:t>
            </a:r>
            <a:endParaRPr lang="en-US" sz="1600">
              <a:latin typeface="Montserrat" panose="00000500000000000000" pitchFamily="2" charset="0"/>
            </a:endParaRPr>
          </a:p>
        </p:txBody>
      </p:sp>
    </p:spTree>
    <p:extLst>
      <p:ext uri="{BB962C8B-B14F-4D97-AF65-F5344CB8AC3E}">
        <p14:creationId xmlns:p14="http://schemas.microsoft.com/office/powerpoint/2010/main" val="203097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0733E39-AA48-B9C5-60FE-5B05AF958DEA}"/>
              </a:ext>
            </a:extLst>
          </p:cNvPr>
          <p:cNvCxnSpPr>
            <a:cxnSpLocks/>
          </p:cNvCxnSpPr>
          <p:nvPr/>
        </p:nvCxnSpPr>
        <p:spPr>
          <a:xfrm>
            <a:off x="8707110" y="1010093"/>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27B0F3-D384-6BE1-F716-5B9A6E969C82}"/>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pic>
        <p:nvPicPr>
          <p:cNvPr id="12" name="Picture 11">
            <a:extLst>
              <a:ext uri="{FF2B5EF4-FFF2-40B4-BE49-F238E27FC236}">
                <a16:creationId xmlns:a16="http://schemas.microsoft.com/office/drawing/2014/main" id="{B8AB7954-FFA1-9ABA-FB8B-0A3EABFCC065}"/>
              </a:ext>
            </a:extLst>
          </p:cNvPr>
          <p:cNvPicPr>
            <a:picLocks noChangeAspect="1"/>
          </p:cNvPicPr>
          <p:nvPr/>
        </p:nvPicPr>
        <p:blipFill>
          <a:blip r:embed="rId3"/>
          <a:stretch>
            <a:fillRect/>
          </a:stretch>
        </p:blipFill>
        <p:spPr>
          <a:xfrm>
            <a:off x="8931042" y="3051353"/>
            <a:ext cx="2606266" cy="1844200"/>
          </a:xfrm>
          <a:prstGeom prst="rect">
            <a:avLst/>
          </a:prstGeom>
        </p:spPr>
      </p:pic>
      <p:sp>
        <p:nvSpPr>
          <p:cNvPr id="13" name="TextBox 12">
            <a:extLst>
              <a:ext uri="{FF2B5EF4-FFF2-40B4-BE49-F238E27FC236}">
                <a16:creationId xmlns:a16="http://schemas.microsoft.com/office/drawing/2014/main" id="{334FEF22-B9A8-128D-659A-9DFE8EE5FBFC}"/>
              </a:ext>
            </a:extLst>
          </p:cNvPr>
          <p:cNvSpPr txBox="1"/>
          <p:nvPr/>
        </p:nvSpPr>
        <p:spPr>
          <a:xfrm>
            <a:off x="8980702" y="1574231"/>
            <a:ext cx="2473458" cy="1015663"/>
          </a:xfrm>
          <a:prstGeom prst="rect">
            <a:avLst/>
          </a:prstGeom>
          <a:noFill/>
        </p:spPr>
        <p:txBody>
          <a:bodyPr wrap="square" rtlCol="0">
            <a:spAutoFit/>
          </a:bodyPr>
          <a:lstStyle/>
          <a:p>
            <a:pPr algn="ctr"/>
            <a:r>
              <a:rPr lang="en-US" sz="2000">
                <a:latin typeface="Montserrat" panose="00000500000000000000" pitchFamily="2" charset="0"/>
              </a:rPr>
              <a:t>Pods, Deployments, and ReplicaSets</a:t>
            </a:r>
          </a:p>
        </p:txBody>
      </p:sp>
      <p:sp>
        <p:nvSpPr>
          <p:cNvPr id="16" name="TextBox 15">
            <a:extLst>
              <a:ext uri="{FF2B5EF4-FFF2-40B4-BE49-F238E27FC236}">
                <a16:creationId xmlns:a16="http://schemas.microsoft.com/office/drawing/2014/main" id="{33A782E1-8759-7C5B-471D-A6DE96A64AAC}"/>
              </a:ext>
            </a:extLst>
          </p:cNvPr>
          <p:cNvSpPr txBox="1"/>
          <p:nvPr/>
        </p:nvSpPr>
        <p:spPr>
          <a:xfrm>
            <a:off x="1047897" y="1387409"/>
            <a:ext cx="7652987" cy="3785011"/>
          </a:xfrm>
          <a:prstGeom prst="rect">
            <a:avLst/>
          </a:prstGeom>
          <a:noFill/>
        </p:spPr>
        <p:txBody>
          <a:bodyPr wrap="square" rtlCol="0">
            <a:spAutoFit/>
          </a:bodyPr>
          <a:lstStyle/>
          <a:p>
            <a:pPr>
              <a:lnSpc>
                <a:spcPct val="150000"/>
              </a:lnSpc>
            </a:pPr>
            <a:r>
              <a:rPr lang="vi-VN">
                <a:latin typeface="Montserrat" panose="00000500000000000000" pitchFamily="2" charset="0"/>
              </a:rPr>
              <a:t>Pod đại diện cho tài nguyên cơ bản nhất trong Kubernetes</a:t>
            </a:r>
          </a:p>
          <a:p>
            <a:pPr>
              <a:lnSpc>
                <a:spcPct val="150000"/>
              </a:lnSpc>
            </a:pPr>
            <a:endParaRPr lang="vi-VN">
              <a:latin typeface="Montserrat" panose="00000500000000000000" pitchFamily="2" charset="0"/>
            </a:endParaRPr>
          </a:p>
          <a:p>
            <a:pPr>
              <a:lnSpc>
                <a:spcPct val="150000"/>
              </a:lnSpc>
            </a:pPr>
            <a:r>
              <a:rPr lang="vi-VN">
                <a:latin typeface="Montserrat" panose="00000500000000000000" pitchFamily="2" charset="0"/>
              </a:rPr>
              <a:t>Có thể được tạo và hủy nhưng không bao giờ được tạo lại</a:t>
            </a:r>
            <a:endParaRPr lang="en-US">
              <a:latin typeface="Montserrat" panose="00000500000000000000" pitchFamily="2" charset="0"/>
            </a:endParaRPr>
          </a:p>
          <a:p>
            <a:pPr>
              <a:lnSpc>
                <a:spcPct val="150000"/>
              </a:lnSpc>
            </a:pPr>
            <a:endParaRPr lang="vi-VN">
              <a:latin typeface="Montserrat" panose="00000500000000000000" pitchFamily="2" charset="0"/>
            </a:endParaRPr>
          </a:p>
          <a:p>
            <a:pPr>
              <a:lnSpc>
                <a:spcPct val="150000"/>
              </a:lnSpc>
            </a:pPr>
            <a:r>
              <a:rPr lang="vi-VN">
                <a:latin typeface="Montserrat" panose="00000500000000000000" pitchFamily="2" charset="0"/>
              </a:rPr>
              <a:t>Điều gì xảy ra nếu Pod bị phá hủy?</a:t>
            </a:r>
            <a:endParaRPr lang="en-US">
              <a:latin typeface="Montserrat" panose="00000500000000000000" pitchFamily="2" charset="0"/>
            </a:endParaRPr>
          </a:p>
          <a:p>
            <a:pPr>
              <a:lnSpc>
                <a:spcPct val="150000"/>
              </a:lnSpc>
            </a:pPr>
            <a:endParaRPr lang="vi-VN">
              <a:latin typeface="Montserrat" panose="00000500000000000000" pitchFamily="2" charset="0"/>
            </a:endParaRPr>
          </a:p>
          <a:p>
            <a:pPr>
              <a:lnSpc>
                <a:spcPct val="150000"/>
              </a:lnSpc>
            </a:pPr>
            <a:r>
              <a:rPr lang="vi-VN">
                <a:latin typeface="Montserrat" panose="00000500000000000000" pitchFamily="2" charset="0"/>
              </a:rPr>
              <a:t>Triển khai và Bản sao đảm</a:t>
            </a:r>
            <a:r>
              <a:rPr lang="en-US">
                <a:latin typeface="Montserrat" panose="00000500000000000000" pitchFamily="2" charset="0"/>
              </a:rPr>
              <a:t>(Deployments and ReplicaSets)</a:t>
            </a:r>
            <a:r>
              <a:rPr lang="vi-VN">
                <a:latin typeface="Montserrat" panose="00000500000000000000" pitchFamily="2" charset="0"/>
              </a:rPr>
              <a:t> bảo các Pod luôn chạy và có thể được sử dụng để mở rộng</a:t>
            </a:r>
            <a:r>
              <a:rPr lang="en-US">
                <a:latin typeface="Montserrat" panose="00000500000000000000" pitchFamily="2" charset="0"/>
              </a:rPr>
              <a:t>(scale )</a:t>
            </a:r>
            <a:r>
              <a:rPr lang="vi-VN">
                <a:latin typeface="Montserrat" panose="00000500000000000000" pitchFamily="2" charset="0"/>
              </a:rPr>
              <a:t> quy mô Pod</a:t>
            </a:r>
            <a:endParaRPr lang="en-US">
              <a:latin typeface="Montserrat" panose="00000500000000000000" pitchFamily="2" charset="0"/>
            </a:endParaRPr>
          </a:p>
        </p:txBody>
      </p:sp>
    </p:spTree>
    <p:extLst>
      <p:ext uri="{BB962C8B-B14F-4D97-AF65-F5344CB8AC3E}">
        <p14:creationId xmlns:p14="http://schemas.microsoft.com/office/powerpoint/2010/main" val="19104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841D46-4136-8930-067D-7DD3CDF86C65}"/>
              </a:ext>
            </a:extLst>
          </p:cNvPr>
          <p:cNvPicPr>
            <a:picLocks noChangeAspect="1"/>
          </p:cNvPicPr>
          <p:nvPr/>
        </p:nvPicPr>
        <p:blipFill>
          <a:blip r:embed="rId2"/>
          <a:stretch>
            <a:fillRect/>
          </a:stretch>
        </p:blipFill>
        <p:spPr>
          <a:xfrm>
            <a:off x="523227" y="446567"/>
            <a:ext cx="10856969" cy="5613991"/>
          </a:xfrm>
          <a:prstGeom prst="rect">
            <a:avLst/>
          </a:prstGeom>
        </p:spPr>
      </p:pic>
    </p:spTree>
    <p:extLst>
      <p:ext uri="{BB962C8B-B14F-4D97-AF65-F5344CB8AC3E}">
        <p14:creationId xmlns:p14="http://schemas.microsoft.com/office/powerpoint/2010/main" val="2256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15D82B-4EF8-8743-95A3-97ED2DC641C3}"/>
              </a:ext>
            </a:extLst>
          </p:cNvPr>
          <p:cNvPicPr>
            <a:picLocks noChangeAspect="1"/>
          </p:cNvPicPr>
          <p:nvPr/>
        </p:nvPicPr>
        <p:blipFill>
          <a:blip r:embed="rId2"/>
          <a:stretch>
            <a:fillRect/>
          </a:stretch>
        </p:blipFill>
        <p:spPr>
          <a:xfrm>
            <a:off x="0" y="0"/>
            <a:ext cx="12192000" cy="6847840"/>
          </a:xfrm>
          <a:prstGeom prst="rect">
            <a:avLst/>
          </a:prstGeom>
        </p:spPr>
      </p:pic>
    </p:spTree>
    <p:extLst>
      <p:ext uri="{BB962C8B-B14F-4D97-AF65-F5344CB8AC3E}">
        <p14:creationId xmlns:p14="http://schemas.microsoft.com/office/powerpoint/2010/main" val="35208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1A731B-D1FB-8739-9393-D71D73E6C9BB}"/>
              </a:ext>
            </a:extLst>
          </p:cNvPr>
          <p:cNvPicPr>
            <a:picLocks noChangeAspect="1"/>
          </p:cNvPicPr>
          <p:nvPr/>
        </p:nvPicPr>
        <p:blipFill>
          <a:blip r:embed="rId2"/>
          <a:stretch>
            <a:fillRect/>
          </a:stretch>
        </p:blipFill>
        <p:spPr>
          <a:xfrm>
            <a:off x="-1" y="-26539"/>
            <a:ext cx="12192001" cy="6884539"/>
          </a:xfrm>
          <a:prstGeom prst="rect">
            <a:avLst/>
          </a:prstGeom>
        </p:spPr>
      </p:pic>
    </p:spTree>
    <p:extLst>
      <p:ext uri="{BB962C8B-B14F-4D97-AF65-F5344CB8AC3E}">
        <p14:creationId xmlns:p14="http://schemas.microsoft.com/office/powerpoint/2010/main" val="390877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7DE229-1B13-B640-E52F-D5BFD890C448}"/>
              </a:ext>
            </a:extLst>
          </p:cNvPr>
          <p:cNvPicPr>
            <a:picLocks noChangeAspect="1"/>
          </p:cNvPicPr>
          <p:nvPr/>
        </p:nvPicPr>
        <p:blipFill>
          <a:blip r:embed="rId2"/>
          <a:stretch>
            <a:fillRect/>
          </a:stretch>
        </p:blipFill>
        <p:spPr>
          <a:xfrm>
            <a:off x="0" y="-1"/>
            <a:ext cx="12192000" cy="6892895"/>
          </a:xfrm>
          <a:prstGeom prst="rect">
            <a:avLst/>
          </a:prstGeom>
        </p:spPr>
      </p:pic>
    </p:spTree>
    <p:extLst>
      <p:ext uri="{BB962C8B-B14F-4D97-AF65-F5344CB8AC3E}">
        <p14:creationId xmlns:p14="http://schemas.microsoft.com/office/powerpoint/2010/main" val="30399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70151-ACD8-5651-B60B-D54A4824CE94}"/>
              </a:ext>
            </a:extLst>
          </p:cNvPr>
          <p:cNvPicPr>
            <a:picLocks noChangeAspect="1"/>
          </p:cNvPicPr>
          <p:nvPr/>
        </p:nvPicPr>
        <p:blipFill>
          <a:blip r:embed="rId2"/>
          <a:stretch>
            <a:fillRect/>
          </a:stretch>
        </p:blipFill>
        <p:spPr>
          <a:xfrm>
            <a:off x="-37420" y="0"/>
            <a:ext cx="12266839" cy="6858000"/>
          </a:xfrm>
          <a:prstGeom prst="rect">
            <a:avLst/>
          </a:prstGeom>
        </p:spPr>
      </p:pic>
    </p:spTree>
    <p:extLst>
      <p:ext uri="{BB962C8B-B14F-4D97-AF65-F5344CB8AC3E}">
        <p14:creationId xmlns:p14="http://schemas.microsoft.com/office/powerpoint/2010/main" val="36078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C146D4-8F07-9CB0-D56C-03217E88A410}"/>
              </a:ext>
            </a:extLst>
          </p:cNvPr>
          <p:cNvPicPr>
            <a:picLocks noChangeAspect="1"/>
          </p:cNvPicPr>
          <p:nvPr/>
        </p:nvPicPr>
        <p:blipFill>
          <a:blip r:embed="rId2"/>
          <a:stretch>
            <a:fillRect/>
          </a:stretch>
        </p:blipFill>
        <p:spPr>
          <a:xfrm>
            <a:off x="-133662" y="0"/>
            <a:ext cx="12325661" cy="6897472"/>
          </a:xfrm>
          <a:prstGeom prst="rect">
            <a:avLst/>
          </a:prstGeom>
        </p:spPr>
      </p:pic>
    </p:spTree>
    <p:extLst>
      <p:ext uri="{BB962C8B-B14F-4D97-AF65-F5344CB8AC3E}">
        <p14:creationId xmlns:p14="http://schemas.microsoft.com/office/powerpoint/2010/main" val="268798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35EBF-B824-1DE9-5DBC-70102D709A8D}"/>
              </a:ext>
            </a:extLst>
          </p:cNvPr>
          <p:cNvPicPr>
            <a:picLocks noChangeAspect="1"/>
          </p:cNvPicPr>
          <p:nvPr/>
        </p:nvPicPr>
        <p:blipFill>
          <a:blip r:embed="rId2"/>
          <a:stretch>
            <a:fillRect/>
          </a:stretch>
        </p:blipFill>
        <p:spPr>
          <a:xfrm>
            <a:off x="-103976" y="0"/>
            <a:ext cx="12295975" cy="6889017"/>
          </a:xfrm>
          <a:prstGeom prst="rect">
            <a:avLst/>
          </a:prstGeom>
        </p:spPr>
      </p:pic>
    </p:spTree>
    <p:extLst>
      <p:ext uri="{BB962C8B-B14F-4D97-AF65-F5344CB8AC3E}">
        <p14:creationId xmlns:p14="http://schemas.microsoft.com/office/powerpoint/2010/main" val="37327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ADCC3-F2BE-2358-8939-B2221074C455}"/>
              </a:ext>
            </a:extLst>
          </p:cNvPr>
          <p:cNvPicPr>
            <a:picLocks noChangeAspect="1"/>
          </p:cNvPicPr>
          <p:nvPr/>
        </p:nvPicPr>
        <p:blipFill>
          <a:blip r:embed="rId2"/>
          <a:stretch>
            <a:fillRect/>
          </a:stretch>
        </p:blipFill>
        <p:spPr>
          <a:xfrm>
            <a:off x="0" y="-49448"/>
            <a:ext cx="12192000" cy="6907448"/>
          </a:xfrm>
          <a:prstGeom prst="rect">
            <a:avLst/>
          </a:prstGeom>
        </p:spPr>
      </p:pic>
    </p:spTree>
    <p:extLst>
      <p:ext uri="{BB962C8B-B14F-4D97-AF65-F5344CB8AC3E}">
        <p14:creationId xmlns:p14="http://schemas.microsoft.com/office/powerpoint/2010/main" val="8145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Volumes in Action</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fontScale="70000" lnSpcReduction="2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375941"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Storage Core Concepts</a:t>
            </a:r>
          </a:p>
        </p:txBody>
      </p:sp>
    </p:spTree>
    <p:extLst>
      <p:ext uri="{BB962C8B-B14F-4D97-AF65-F5344CB8AC3E}">
        <p14:creationId xmlns:p14="http://schemas.microsoft.com/office/powerpoint/2010/main" val="9006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fontScale="70000" lnSpcReduction="2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Persistent Volumes and PersistentVolumeClaims</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fontScale="70000" lnSpcReduction="2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8375941"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Storage Core Concepts</a:t>
            </a:r>
          </a:p>
        </p:txBody>
      </p:sp>
    </p:spTree>
    <p:extLst>
      <p:ext uri="{BB962C8B-B14F-4D97-AF65-F5344CB8AC3E}">
        <p14:creationId xmlns:p14="http://schemas.microsoft.com/office/powerpoint/2010/main" val="10954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0733E39-AA48-B9C5-60FE-5B05AF958DEA}"/>
              </a:ext>
            </a:extLst>
          </p:cNvPr>
          <p:cNvCxnSpPr>
            <a:cxnSpLocks/>
          </p:cNvCxnSpPr>
          <p:nvPr/>
        </p:nvCxnSpPr>
        <p:spPr>
          <a:xfrm>
            <a:off x="4081947" y="996284"/>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27B0F3-D384-6BE1-F716-5B9A6E969C82}"/>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
        <p:nvSpPr>
          <p:cNvPr id="13" name="TextBox 12">
            <a:extLst>
              <a:ext uri="{FF2B5EF4-FFF2-40B4-BE49-F238E27FC236}">
                <a16:creationId xmlns:a16="http://schemas.microsoft.com/office/drawing/2014/main" id="{334FEF22-B9A8-128D-659A-9DFE8EE5FBFC}"/>
              </a:ext>
            </a:extLst>
          </p:cNvPr>
          <p:cNvSpPr txBox="1"/>
          <p:nvPr/>
        </p:nvSpPr>
        <p:spPr>
          <a:xfrm>
            <a:off x="988109" y="1674949"/>
            <a:ext cx="2473458" cy="707886"/>
          </a:xfrm>
          <a:prstGeom prst="rect">
            <a:avLst/>
          </a:prstGeom>
          <a:noFill/>
        </p:spPr>
        <p:txBody>
          <a:bodyPr wrap="square" rtlCol="0">
            <a:spAutoFit/>
          </a:bodyPr>
          <a:lstStyle/>
          <a:p>
            <a:pPr algn="ctr"/>
            <a:r>
              <a:rPr lang="en-US" sz="2000">
                <a:latin typeface="Montserrat" panose="00000500000000000000" pitchFamily="2" charset="0"/>
              </a:rPr>
              <a:t>The Role of ReplicaSets</a:t>
            </a:r>
          </a:p>
        </p:txBody>
      </p:sp>
      <p:sp>
        <p:nvSpPr>
          <p:cNvPr id="16" name="TextBox 15">
            <a:extLst>
              <a:ext uri="{FF2B5EF4-FFF2-40B4-BE49-F238E27FC236}">
                <a16:creationId xmlns:a16="http://schemas.microsoft.com/office/drawing/2014/main" id="{33A782E1-8759-7C5B-471D-A6DE96A64AAC}"/>
              </a:ext>
            </a:extLst>
          </p:cNvPr>
          <p:cNvSpPr txBox="1"/>
          <p:nvPr/>
        </p:nvSpPr>
        <p:spPr>
          <a:xfrm>
            <a:off x="4432349" y="1140331"/>
            <a:ext cx="7082712" cy="3369512"/>
          </a:xfrm>
          <a:prstGeom prst="rect">
            <a:avLst/>
          </a:prstGeom>
          <a:noFill/>
        </p:spPr>
        <p:txBody>
          <a:bodyPr wrap="square" rtlCol="0">
            <a:spAutoFit/>
          </a:bodyPr>
          <a:lstStyle/>
          <a:p>
            <a:pPr>
              <a:lnSpc>
                <a:spcPct val="150000"/>
              </a:lnSpc>
            </a:pPr>
            <a:r>
              <a:rPr lang="vi-VN">
                <a:latin typeface="Montserrat" panose="00000500000000000000" pitchFamily="2" charset="0"/>
              </a:rPr>
              <a:t>ReplicaSets hoạt động như một bộ điều khiển Pod:</a:t>
            </a:r>
          </a:p>
          <a:p>
            <a:pPr marL="712788" indent="-350838">
              <a:lnSpc>
                <a:spcPct val="150000"/>
              </a:lnSpc>
              <a:buFont typeface="Arial" panose="020B0604020202020204" pitchFamily="34" charset="0"/>
              <a:buChar char="•"/>
            </a:pPr>
            <a:r>
              <a:rPr lang="vi-VN">
                <a:latin typeface="Montserrat" panose="00000500000000000000" pitchFamily="2" charset="0"/>
              </a:rPr>
              <a:t>Cơ chế tự phục hồi</a:t>
            </a:r>
          </a:p>
          <a:p>
            <a:pPr marL="712788" indent="-350838">
              <a:lnSpc>
                <a:spcPct val="150000"/>
              </a:lnSpc>
              <a:buFont typeface="Arial" panose="020B0604020202020204" pitchFamily="34" charset="0"/>
              <a:buChar char="•"/>
            </a:pPr>
            <a:r>
              <a:rPr lang="vi-VN">
                <a:latin typeface="Montserrat" panose="00000500000000000000" pitchFamily="2" charset="0"/>
              </a:rPr>
              <a:t>Đảm bảo có sẵn số lượng Pod được yêu cầu</a:t>
            </a:r>
          </a:p>
          <a:p>
            <a:pPr marL="712788" indent="-350838">
              <a:lnSpc>
                <a:spcPct val="150000"/>
              </a:lnSpc>
              <a:buFont typeface="Arial" panose="020B0604020202020204" pitchFamily="34" charset="0"/>
              <a:buChar char="•"/>
            </a:pPr>
            <a:r>
              <a:rPr lang="vi-VN">
                <a:latin typeface="Montserrat" panose="00000500000000000000" pitchFamily="2" charset="0"/>
              </a:rPr>
              <a:t>Cung cấp khả năng chịu lỗi</a:t>
            </a:r>
          </a:p>
          <a:p>
            <a:pPr marL="712788" indent="-350838">
              <a:lnSpc>
                <a:spcPct val="150000"/>
              </a:lnSpc>
              <a:buFont typeface="Arial" panose="020B0604020202020204" pitchFamily="34" charset="0"/>
              <a:buChar char="•"/>
            </a:pPr>
            <a:r>
              <a:rPr lang="vi-VN">
                <a:latin typeface="Montserrat" panose="00000500000000000000" pitchFamily="2" charset="0"/>
              </a:rPr>
              <a:t>Có thể được sử dụng để scale Pod</a:t>
            </a:r>
          </a:p>
          <a:p>
            <a:pPr marL="712788" indent="-350838">
              <a:lnSpc>
                <a:spcPct val="150000"/>
              </a:lnSpc>
              <a:buFont typeface="Arial" panose="020B0604020202020204" pitchFamily="34" charset="0"/>
              <a:buChar char="•"/>
            </a:pPr>
            <a:r>
              <a:rPr lang="vi-VN">
                <a:latin typeface="Montserrat" panose="00000500000000000000" pitchFamily="2" charset="0"/>
              </a:rPr>
              <a:t>Dựa vào mẫu Pod</a:t>
            </a:r>
          </a:p>
          <a:p>
            <a:pPr marL="712788" indent="-350838">
              <a:lnSpc>
                <a:spcPct val="150000"/>
              </a:lnSpc>
              <a:buFont typeface="Arial" panose="020B0604020202020204" pitchFamily="34" charset="0"/>
              <a:buChar char="•"/>
            </a:pPr>
            <a:r>
              <a:rPr lang="vi-VN">
                <a:latin typeface="Montserrat" panose="00000500000000000000" pitchFamily="2" charset="0"/>
              </a:rPr>
              <a:t>Không cần phải tạo Pod trực tiếp!</a:t>
            </a:r>
          </a:p>
          <a:p>
            <a:pPr marL="712788" indent="-350838">
              <a:lnSpc>
                <a:spcPct val="150000"/>
              </a:lnSpc>
              <a:buFont typeface="Arial" panose="020B0604020202020204" pitchFamily="34" charset="0"/>
              <a:buChar char="•"/>
            </a:pPr>
            <a:r>
              <a:rPr lang="vi-VN">
                <a:latin typeface="Montserrat" panose="00000500000000000000" pitchFamily="2" charset="0"/>
              </a:rPr>
              <a:t>Được sử dụng bởi Deployments</a:t>
            </a:r>
            <a:endParaRPr lang="en-US">
              <a:latin typeface="Montserrat" panose="00000500000000000000" pitchFamily="2" charset="0"/>
            </a:endParaRPr>
          </a:p>
        </p:txBody>
      </p:sp>
      <p:pic>
        <p:nvPicPr>
          <p:cNvPr id="4" name="Picture 3">
            <a:extLst>
              <a:ext uri="{FF2B5EF4-FFF2-40B4-BE49-F238E27FC236}">
                <a16:creationId xmlns:a16="http://schemas.microsoft.com/office/drawing/2014/main" id="{B9867C7B-E26D-9968-0ED8-865AC65FB384}"/>
              </a:ext>
            </a:extLst>
          </p:cNvPr>
          <p:cNvPicPr>
            <a:picLocks noChangeAspect="1"/>
          </p:cNvPicPr>
          <p:nvPr/>
        </p:nvPicPr>
        <p:blipFill>
          <a:blip r:embed="rId3"/>
          <a:stretch>
            <a:fillRect/>
          </a:stretch>
        </p:blipFill>
        <p:spPr>
          <a:xfrm>
            <a:off x="988109" y="3032837"/>
            <a:ext cx="2743438" cy="2019475"/>
          </a:xfrm>
          <a:prstGeom prst="rect">
            <a:avLst/>
          </a:prstGeom>
        </p:spPr>
      </p:pic>
    </p:spTree>
    <p:extLst>
      <p:ext uri="{BB962C8B-B14F-4D97-AF65-F5344CB8AC3E}">
        <p14:creationId xmlns:p14="http://schemas.microsoft.com/office/powerpoint/2010/main" val="27913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A654E4-FDA7-35D1-35A0-52FFB2D6E787}"/>
              </a:ext>
            </a:extLst>
          </p:cNvPr>
          <p:cNvSpPr/>
          <p:nvPr/>
        </p:nvSpPr>
        <p:spPr>
          <a:xfrm>
            <a:off x="0" y="2806995"/>
            <a:ext cx="12192000" cy="4051005"/>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7030A0"/>
                </a:solidFill>
                <a:latin typeface="Montserrat" panose="00000500000000000000" pitchFamily="2" charset="0"/>
              </a:rPr>
              <a:t>A PersistentVolumeClaim (PVC) is a request for a storage unit (PV)":</a:t>
            </a:r>
          </a:p>
          <a:p>
            <a:pPr algn="ctr"/>
            <a:r>
              <a:rPr lang="vi-VN" sz="2000">
                <a:latin typeface="Montserrat" panose="00000500000000000000" pitchFamily="2" charset="0"/>
              </a:rPr>
              <a:t>PersistentVolumeClaim (PVC) là một yêu cầu cho một đơn vị lưu trữ (PersistentVolume). Khi bạn cần lưu trữ cho một Pod, bạn sẽ tạo một PersistentVolumeClaim để yêu cầu một lượng lưu trữ cụ thể. Kubernetes sẽ tìm kiếm và liên kết PVC với một PV phù hợp, nếu có sẵn</a:t>
            </a:r>
            <a:r>
              <a:rPr lang="vi-VN" sz="2400">
                <a:latin typeface="Montserrat" panose="00000500000000000000" pitchFamily="2" charset="0"/>
              </a:rPr>
              <a:t>.</a:t>
            </a:r>
            <a:endParaRPr lang="en-US" sz="2400">
              <a:latin typeface="Montserrat" panose="00000500000000000000" pitchFamily="2" charset="0"/>
            </a:endParaRPr>
          </a:p>
          <a:p>
            <a:pPr algn="ctr"/>
            <a:endParaRPr lang="en-US" sz="2400">
              <a:latin typeface="Montserrat" panose="00000500000000000000" pitchFamily="2" charset="0"/>
            </a:endParaRPr>
          </a:p>
          <a:p>
            <a:pPr algn="ctr"/>
            <a:endParaRPr lang="en-US" sz="2400">
              <a:latin typeface="Montserrat" panose="00000500000000000000" pitchFamily="2" charset="0"/>
            </a:endParaRPr>
          </a:p>
          <a:p>
            <a:pPr algn="ctr"/>
            <a:endParaRPr lang="en-US" sz="2400">
              <a:latin typeface="Montserrat" panose="00000500000000000000" pitchFamily="2" charset="0"/>
            </a:endParaRPr>
          </a:p>
        </p:txBody>
      </p:sp>
      <p:sp>
        <p:nvSpPr>
          <p:cNvPr id="5" name="Rectangle 4">
            <a:extLst>
              <a:ext uri="{FF2B5EF4-FFF2-40B4-BE49-F238E27FC236}">
                <a16:creationId xmlns:a16="http://schemas.microsoft.com/office/drawing/2014/main" id="{ED42A009-6F49-9741-6AA9-5218080E4DEB}"/>
              </a:ext>
            </a:extLst>
          </p:cNvPr>
          <p:cNvSpPr/>
          <p:nvPr/>
        </p:nvSpPr>
        <p:spPr>
          <a:xfrm>
            <a:off x="0" y="0"/>
            <a:ext cx="12192000" cy="2806995"/>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7030A0"/>
                </a:solidFill>
                <a:latin typeface="Montserrat" panose="00000500000000000000" pitchFamily="2" charset="0"/>
              </a:rPr>
              <a:t>"A PersistentVolume (PV) is a cluster-wide storage unit provisioned by an administrator with a lifecycle independent from a Pod":</a:t>
            </a:r>
          </a:p>
          <a:p>
            <a:pPr algn="ctr"/>
            <a:r>
              <a:rPr lang="vi-VN" sz="2000">
                <a:latin typeface="Montserrat" panose="00000500000000000000" pitchFamily="2" charset="0"/>
              </a:rPr>
              <a:t>PersistentVolume (PV) là một đơn vị lưu trữ trên toàn cụm được cung cấp bởi quản trị viên hệ thống. Nó có một vòng đời (lifecycle) độc lập với Pod. Điều này có nghĩa là bạn có thể tạo và quản lý PersistentVolume một cách riêng biệt và sử dụng chúng để lưu trữ dữ liệu trong cụm, ngay cả khi Pods được tạo hoặc hủy.</a:t>
            </a:r>
            <a:endParaRPr lang="en-US" sz="2000">
              <a:latin typeface="Montserrat" panose="00000500000000000000" pitchFamily="2" charset="0"/>
            </a:endParaRPr>
          </a:p>
          <a:p>
            <a:pPr algn="ctr"/>
            <a:endParaRPr lang="en-US" sz="2000">
              <a:latin typeface="Montserrat" panose="00000500000000000000" pitchFamily="2" charset="0"/>
            </a:endParaRPr>
          </a:p>
        </p:txBody>
      </p:sp>
      <p:pic>
        <p:nvPicPr>
          <p:cNvPr id="7" name="Picture 6">
            <a:extLst>
              <a:ext uri="{FF2B5EF4-FFF2-40B4-BE49-F238E27FC236}">
                <a16:creationId xmlns:a16="http://schemas.microsoft.com/office/drawing/2014/main" id="{BF4695A8-3A97-15A6-7CA3-11F2C6EADFFE}"/>
              </a:ext>
            </a:extLst>
          </p:cNvPr>
          <p:cNvPicPr>
            <a:picLocks noChangeAspect="1"/>
          </p:cNvPicPr>
          <p:nvPr/>
        </p:nvPicPr>
        <p:blipFill rotWithShape="1">
          <a:blip r:embed="rId2"/>
          <a:srcRect t="14461"/>
          <a:stretch/>
        </p:blipFill>
        <p:spPr>
          <a:xfrm>
            <a:off x="3914739" y="2232837"/>
            <a:ext cx="3901778" cy="1381948"/>
          </a:xfrm>
          <a:prstGeom prst="rect">
            <a:avLst/>
          </a:prstGeom>
        </p:spPr>
      </p:pic>
      <p:pic>
        <p:nvPicPr>
          <p:cNvPr id="11" name="Picture 10">
            <a:extLst>
              <a:ext uri="{FF2B5EF4-FFF2-40B4-BE49-F238E27FC236}">
                <a16:creationId xmlns:a16="http://schemas.microsoft.com/office/drawing/2014/main" id="{38994059-7025-3D71-FFDC-41137CFE5055}"/>
              </a:ext>
            </a:extLst>
          </p:cNvPr>
          <p:cNvPicPr>
            <a:picLocks noChangeAspect="1"/>
          </p:cNvPicPr>
          <p:nvPr/>
        </p:nvPicPr>
        <p:blipFill>
          <a:blip r:embed="rId3"/>
          <a:stretch>
            <a:fillRect/>
          </a:stretch>
        </p:blipFill>
        <p:spPr>
          <a:xfrm>
            <a:off x="2601602" y="5039832"/>
            <a:ext cx="6287045" cy="1783235"/>
          </a:xfrm>
          <a:prstGeom prst="rect">
            <a:avLst/>
          </a:prstGeom>
        </p:spPr>
      </p:pic>
    </p:spTree>
    <p:extLst>
      <p:ext uri="{BB962C8B-B14F-4D97-AF65-F5344CB8AC3E}">
        <p14:creationId xmlns:p14="http://schemas.microsoft.com/office/powerpoint/2010/main" val="324088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F97E97-5CC6-D82B-0661-4819C002CF02}"/>
              </a:ext>
            </a:extLst>
          </p:cNvPr>
          <p:cNvPicPr>
            <a:picLocks noChangeAspect="1"/>
          </p:cNvPicPr>
          <p:nvPr/>
        </p:nvPicPr>
        <p:blipFill>
          <a:blip r:embed="rId2"/>
          <a:stretch>
            <a:fillRect/>
          </a:stretch>
        </p:blipFill>
        <p:spPr>
          <a:xfrm>
            <a:off x="355351" y="1321426"/>
            <a:ext cx="3017782" cy="3955123"/>
          </a:xfrm>
          <a:prstGeom prst="rect">
            <a:avLst/>
          </a:prstGeom>
        </p:spPr>
      </p:pic>
      <p:cxnSp>
        <p:nvCxnSpPr>
          <p:cNvPr id="6" name="Straight Connector 5">
            <a:extLst>
              <a:ext uri="{FF2B5EF4-FFF2-40B4-BE49-F238E27FC236}">
                <a16:creationId xmlns:a16="http://schemas.microsoft.com/office/drawing/2014/main" id="{8DF5BB9A-5E67-CFD8-37CD-520222CD41A0}"/>
              </a:ext>
            </a:extLst>
          </p:cNvPr>
          <p:cNvCxnSpPr>
            <a:cxnSpLocks/>
          </p:cNvCxnSpPr>
          <p:nvPr/>
        </p:nvCxnSpPr>
        <p:spPr>
          <a:xfrm>
            <a:off x="3700615" y="946637"/>
            <a:ext cx="0" cy="47047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D2AA676-2BB0-C3AF-5E91-8B18943E0297}"/>
              </a:ext>
            </a:extLst>
          </p:cNvPr>
          <p:cNvSpPr txBox="1"/>
          <p:nvPr/>
        </p:nvSpPr>
        <p:spPr>
          <a:xfrm>
            <a:off x="3880885" y="667499"/>
            <a:ext cx="8162208" cy="5262979"/>
          </a:xfrm>
          <a:prstGeom prst="rect">
            <a:avLst/>
          </a:prstGeom>
          <a:noFill/>
        </p:spPr>
        <p:txBody>
          <a:bodyPr wrap="square" rtlCol="0">
            <a:spAutoFit/>
          </a:bodyPr>
          <a:lstStyle/>
          <a:p>
            <a:r>
              <a:rPr lang="vi-VN" sz="1600" b="1">
                <a:latin typeface="Montserrat" panose="00000500000000000000" pitchFamily="2" charset="0"/>
              </a:rPr>
              <a:t>"A PersistentVolume is a cluster-wide storage resource that relies on network-attached storage (NAS)":</a:t>
            </a:r>
          </a:p>
          <a:p>
            <a:r>
              <a:rPr lang="vi-VN" sz="1600">
                <a:latin typeface="Montserrat" panose="00000500000000000000" pitchFamily="2" charset="0"/>
              </a:rPr>
              <a:t>PersistentVolume (PV) là một tài nguyên lưu trữ trên toàn cụm Kubernetes. Nó dựa vào lưu trữ kết nối mạng (NAS), tức là lưu trữ được gắn kết với mạng và có thể được truy cập từ nhiều Node khác nhau.</a:t>
            </a:r>
          </a:p>
          <a:p>
            <a:endParaRPr lang="vi-VN" sz="1600">
              <a:latin typeface="Montserrat" panose="00000500000000000000" pitchFamily="2" charset="0"/>
            </a:endParaRPr>
          </a:p>
          <a:p>
            <a:r>
              <a:rPr lang="vi-VN" sz="1600" b="1">
                <a:latin typeface="Montserrat" panose="00000500000000000000" pitchFamily="2" charset="0"/>
              </a:rPr>
              <a:t>"Normally provisioned by a cluster administrator":</a:t>
            </a:r>
          </a:p>
          <a:p>
            <a:r>
              <a:rPr lang="vi-VN" sz="1600">
                <a:latin typeface="Montserrat" panose="00000500000000000000" pitchFamily="2" charset="0"/>
              </a:rPr>
              <a:t>Thường thì, PersistentVolume được cung cấp bởi quản trị viên hệ thống của cụm Kubernetes. Quản trị viên quyết định và cấu hình tài nguyên lưu trữ mà PV sẽ sử dụng.</a:t>
            </a:r>
          </a:p>
          <a:p>
            <a:endParaRPr lang="vi-VN" sz="1600">
              <a:latin typeface="Montserrat" panose="00000500000000000000" pitchFamily="2" charset="0"/>
            </a:endParaRPr>
          </a:p>
          <a:p>
            <a:r>
              <a:rPr lang="vi-VN" sz="1600" b="1">
                <a:latin typeface="Montserrat" panose="00000500000000000000" pitchFamily="2" charset="0"/>
              </a:rPr>
              <a:t>"Available to a Pod even if it gets rescheduled to a different Node":</a:t>
            </a:r>
          </a:p>
          <a:p>
            <a:r>
              <a:rPr lang="vi-VN" sz="1600">
                <a:latin typeface="Montserrat" panose="00000500000000000000" pitchFamily="2" charset="0"/>
              </a:rPr>
              <a:t>Khi một Pod bị di chuyển (rescheduled) đến một Node khác trong cụm, PersistentVolume vẫn sẽ có sẵn cho Pod. Điều này cho phép dữ liệu được lưu trữ liên tục và không bị mất khi Pod chuyển địa điểm.</a:t>
            </a:r>
          </a:p>
          <a:p>
            <a:endParaRPr lang="vi-VN" sz="1600">
              <a:latin typeface="Montserrat" panose="00000500000000000000" pitchFamily="2" charset="0"/>
            </a:endParaRPr>
          </a:p>
          <a:p>
            <a:r>
              <a:rPr lang="vi-VN" sz="1600" b="1">
                <a:latin typeface="Montserrat" panose="00000500000000000000" pitchFamily="2" charset="0"/>
              </a:rPr>
              <a:t>"Rely on a storage provider such as NFS, cloud storage, or other options":</a:t>
            </a:r>
          </a:p>
          <a:p>
            <a:r>
              <a:rPr lang="vi-VN" sz="1600">
                <a:latin typeface="Montserrat" panose="00000500000000000000" pitchFamily="2" charset="0"/>
              </a:rPr>
              <a:t>PersistentVolume dựa vào một nhà cung cấp lưu trữ (storage provider) như NFS, lưu trữ đám mây (cloud storage) hoặc các lựa chọn lưu trữ khác. PV sử dụng các dịch vụ này để cung cấp lưu trữ có độ tin cậy và khả năng sẵn sàng cao.</a:t>
            </a:r>
            <a:endParaRPr lang="en-US" sz="1600">
              <a:latin typeface="Montserrat" panose="00000500000000000000" pitchFamily="2" charset="0"/>
            </a:endParaRPr>
          </a:p>
        </p:txBody>
      </p:sp>
    </p:spTree>
    <p:extLst>
      <p:ext uri="{BB962C8B-B14F-4D97-AF65-F5344CB8AC3E}">
        <p14:creationId xmlns:p14="http://schemas.microsoft.com/office/powerpoint/2010/main" val="106322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FE17E-E19B-373F-0329-479AF8E680C1}"/>
              </a:ext>
            </a:extLst>
          </p:cNvPr>
          <p:cNvSpPr txBox="1"/>
          <p:nvPr/>
        </p:nvSpPr>
        <p:spPr>
          <a:xfrm>
            <a:off x="701749" y="435935"/>
            <a:ext cx="10924194" cy="1661993"/>
          </a:xfrm>
          <a:prstGeom prst="rect">
            <a:avLst/>
          </a:prstGeom>
          <a:noFill/>
        </p:spPr>
        <p:txBody>
          <a:bodyPr wrap="square" rtlCol="0">
            <a:spAutoFit/>
          </a:bodyPr>
          <a:lstStyle/>
          <a:p>
            <a:pPr algn="ctr"/>
            <a:r>
              <a:rPr lang="vi-VN" sz="2400">
                <a:latin typeface="Montserrat" panose="00000500000000000000" pitchFamily="2" charset="0"/>
              </a:rPr>
              <a:t>"Cơ chế làm việc của PersistentVolume" (PersistentVolume Workflow) </a:t>
            </a:r>
            <a:endParaRPr lang="en-US" sz="2400">
              <a:latin typeface="Montserrat" panose="00000500000000000000" pitchFamily="2" charset="0"/>
            </a:endParaRPr>
          </a:p>
          <a:p>
            <a:pPr algn="ctr"/>
            <a:endParaRPr lang="en-US" sz="2400">
              <a:latin typeface="Montserrat" panose="00000500000000000000" pitchFamily="2" charset="0"/>
            </a:endParaRPr>
          </a:p>
          <a:p>
            <a:pPr algn="ctr"/>
            <a:r>
              <a:rPr lang="vi-VN">
                <a:latin typeface="Montserrat" panose="00000500000000000000" pitchFamily="2" charset="0"/>
              </a:rPr>
              <a:t>đề cập đến quá trình và luồng làm việc khi sử dụng và quản lý tài nguyên PersistentVolume trong Kubernetes. Nó mô tả cách các Pods có thể yêu cầu và sử dụng lưu trữ PersistentVolume và cách quản trị viên cấu hình và cung cấp lưu trữ cho chúng</a:t>
            </a:r>
            <a:endParaRPr lang="en-US">
              <a:latin typeface="Montserrat" panose="00000500000000000000" pitchFamily="2" charset="0"/>
            </a:endParaRPr>
          </a:p>
        </p:txBody>
      </p:sp>
      <p:pic>
        <p:nvPicPr>
          <p:cNvPr id="6" name="Picture 5">
            <a:extLst>
              <a:ext uri="{FF2B5EF4-FFF2-40B4-BE49-F238E27FC236}">
                <a16:creationId xmlns:a16="http://schemas.microsoft.com/office/drawing/2014/main" id="{DC4AFF1D-19D0-F777-2224-59D3B3921F06}"/>
              </a:ext>
            </a:extLst>
          </p:cNvPr>
          <p:cNvPicPr>
            <a:picLocks noChangeAspect="1"/>
          </p:cNvPicPr>
          <p:nvPr/>
        </p:nvPicPr>
        <p:blipFill>
          <a:blip r:embed="rId2"/>
          <a:stretch>
            <a:fillRect/>
          </a:stretch>
        </p:blipFill>
        <p:spPr>
          <a:xfrm>
            <a:off x="2635480" y="2675384"/>
            <a:ext cx="7056732" cy="2804403"/>
          </a:xfrm>
          <a:prstGeom prst="rect">
            <a:avLst/>
          </a:prstGeom>
        </p:spPr>
      </p:pic>
    </p:spTree>
    <p:extLst>
      <p:ext uri="{BB962C8B-B14F-4D97-AF65-F5344CB8AC3E}">
        <p14:creationId xmlns:p14="http://schemas.microsoft.com/office/powerpoint/2010/main" val="5792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FE17E-E19B-373F-0329-479AF8E680C1}"/>
              </a:ext>
            </a:extLst>
          </p:cNvPr>
          <p:cNvSpPr txBox="1"/>
          <p:nvPr/>
        </p:nvSpPr>
        <p:spPr>
          <a:xfrm>
            <a:off x="701749" y="435935"/>
            <a:ext cx="10924194" cy="1661993"/>
          </a:xfrm>
          <a:prstGeom prst="rect">
            <a:avLst/>
          </a:prstGeom>
          <a:noFill/>
        </p:spPr>
        <p:txBody>
          <a:bodyPr wrap="square" rtlCol="0">
            <a:spAutoFit/>
          </a:bodyPr>
          <a:lstStyle/>
          <a:p>
            <a:pPr algn="ctr"/>
            <a:r>
              <a:rPr lang="vi-VN" sz="2400">
                <a:latin typeface="Montserrat" panose="00000500000000000000" pitchFamily="2" charset="0"/>
              </a:rPr>
              <a:t>"Cơ chế làm việc của PersistentVolume" (PersistentVolume Workflow) </a:t>
            </a:r>
            <a:endParaRPr lang="en-US" sz="2400">
              <a:latin typeface="Montserrat" panose="00000500000000000000" pitchFamily="2" charset="0"/>
            </a:endParaRPr>
          </a:p>
          <a:p>
            <a:pPr algn="ctr"/>
            <a:endParaRPr lang="en-US" sz="2400">
              <a:latin typeface="Montserrat" panose="00000500000000000000" pitchFamily="2" charset="0"/>
            </a:endParaRPr>
          </a:p>
          <a:p>
            <a:pPr algn="ctr"/>
            <a:r>
              <a:rPr lang="vi-VN">
                <a:latin typeface="Montserrat" panose="00000500000000000000" pitchFamily="2" charset="0"/>
              </a:rPr>
              <a:t>đề cập đến quá trình và luồng làm việc khi sử dụng và quản lý tài nguyên PersistentVolume trong Kubernetes. Nó mô tả cách các Pods có thể yêu cầu và sử dụng lưu trữ PersistentVolume và cách quản trị viên cấu hình và cung cấp lưu trữ cho chúng</a:t>
            </a:r>
            <a:endParaRPr lang="en-US">
              <a:latin typeface="Montserrat" panose="00000500000000000000" pitchFamily="2" charset="0"/>
            </a:endParaRPr>
          </a:p>
        </p:txBody>
      </p:sp>
      <p:pic>
        <p:nvPicPr>
          <p:cNvPr id="3" name="Picture 2">
            <a:extLst>
              <a:ext uri="{FF2B5EF4-FFF2-40B4-BE49-F238E27FC236}">
                <a16:creationId xmlns:a16="http://schemas.microsoft.com/office/drawing/2014/main" id="{9AA8BBEF-8C2E-8A62-987F-AE07F1B4F21D}"/>
              </a:ext>
            </a:extLst>
          </p:cNvPr>
          <p:cNvPicPr>
            <a:picLocks noChangeAspect="1"/>
          </p:cNvPicPr>
          <p:nvPr/>
        </p:nvPicPr>
        <p:blipFill>
          <a:blip r:embed="rId2"/>
          <a:stretch>
            <a:fillRect/>
          </a:stretch>
        </p:blipFill>
        <p:spPr>
          <a:xfrm>
            <a:off x="3146804" y="2097928"/>
            <a:ext cx="5898391" cy="3497883"/>
          </a:xfrm>
          <a:prstGeom prst="rect">
            <a:avLst/>
          </a:prstGeom>
        </p:spPr>
      </p:pic>
      <p:sp>
        <p:nvSpPr>
          <p:cNvPr id="7" name="TextBox 6">
            <a:extLst>
              <a:ext uri="{FF2B5EF4-FFF2-40B4-BE49-F238E27FC236}">
                <a16:creationId xmlns:a16="http://schemas.microsoft.com/office/drawing/2014/main" id="{DE8CE247-E022-380C-ACA0-FBD791CAC357}"/>
              </a:ext>
            </a:extLst>
          </p:cNvPr>
          <p:cNvSpPr txBox="1"/>
          <p:nvPr/>
        </p:nvSpPr>
        <p:spPr>
          <a:xfrm>
            <a:off x="1188911" y="5498735"/>
            <a:ext cx="10336782" cy="1015663"/>
          </a:xfrm>
          <a:prstGeom prst="rect">
            <a:avLst/>
          </a:prstGeom>
          <a:noFill/>
        </p:spPr>
        <p:txBody>
          <a:bodyPr wrap="square">
            <a:spAutoFit/>
          </a:bodyPr>
          <a:lstStyle/>
          <a:p>
            <a:pPr algn="just"/>
            <a:r>
              <a:rPr lang="vi-VN" sz="2000" b="1">
                <a:latin typeface="Montserrat" panose="00000500000000000000" pitchFamily="2" charset="0"/>
              </a:rPr>
              <a:t>Tạo PersistentVolume (PV): </a:t>
            </a:r>
            <a:r>
              <a:rPr lang="vi-VN" sz="2000">
                <a:latin typeface="Montserrat" panose="00000500000000000000" pitchFamily="2" charset="0"/>
              </a:rPr>
              <a:t>Quản trị viên tạo ra các tài nguyên PersistentVolume, định nghĩa loại lưu trữ, dung lượng, cách truy cập, và các thuộc tính khác của PV.</a:t>
            </a:r>
            <a:endParaRPr lang="en-US" sz="2000">
              <a:latin typeface="Montserrat" panose="00000500000000000000" pitchFamily="2" charset="0"/>
            </a:endParaRPr>
          </a:p>
        </p:txBody>
      </p:sp>
    </p:spTree>
    <p:extLst>
      <p:ext uri="{BB962C8B-B14F-4D97-AF65-F5344CB8AC3E}">
        <p14:creationId xmlns:p14="http://schemas.microsoft.com/office/powerpoint/2010/main" val="50921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FE17E-E19B-373F-0329-479AF8E680C1}"/>
              </a:ext>
            </a:extLst>
          </p:cNvPr>
          <p:cNvSpPr txBox="1"/>
          <p:nvPr/>
        </p:nvSpPr>
        <p:spPr>
          <a:xfrm>
            <a:off x="701749" y="435935"/>
            <a:ext cx="10924194" cy="1661993"/>
          </a:xfrm>
          <a:prstGeom prst="rect">
            <a:avLst/>
          </a:prstGeom>
          <a:noFill/>
        </p:spPr>
        <p:txBody>
          <a:bodyPr wrap="square" rtlCol="0">
            <a:spAutoFit/>
          </a:bodyPr>
          <a:lstStyle/>
          <a:p>
            <a:pPr algn="ctr"/>
            <a:r>
              <a:rPr lang="vi-VN" sz="2400">
                <a:latin typeface="Montserrat" panose="00000500000000000000" pitchFamily="2" charset="0"/>
              </a:rPr>
              <a:t>"Cơ chế làm việc của PersistentVolume" (PersistentVolume Workflow) </a:t>
            </a:r>
            <a:endParaRPr lang="en-US" sz="2400">
              <a:latin typeface="Montserrat" panose="00000500000000000000" pitchFamily="2" charset="0"/>
            </a:endParaRPr>
          </a:p>
          <a:p>
            <a:pPr algn="ctr"/>
            <a:endParaRPr lang="en-US" sz="2400">
              <a:latin typeface="Montserrat" panose="00000500000000000000" pitchFamily="2" charset="0"/>
            </a:endParaRPr>
          </a:p>
          <a:p>
            <a:pPr algn="ctr"/>
            <a:r>
              <a:rPr lang="vi-VN">
                <a:latin typeface="Montserrat" panose="00000500000000000000" pitchFamily="2" charset="0"/>
              </a:rPr>
              <a:t>đề cập đến quá trình và luồng làm việc khi sử dụng và quản lý tài nguyên PersistentVolume trong Kubernetes. Nó mô tả cách các Pods có thể yêu cầu và sử dụng lưu trữ PersistentVolume và cách quản trị viên cấu hình và cung cấp lưu trữ cho chúng</a:t>
            </a:r>
            <a:endParaRPr lang="en-US">
              <a:latin typeface="Montserrat" panose="00000500000000000000" pitchFamily="2" charset="0"/>
            </a:endParaRPr>
          </a:p>
        </p:txBody>
      </p:sp>
      <p:sp>
        <p:nvSpPr>
          <p:cNvPr id="7" name="TextBox 6">
            <a:extLst>
              <a:ext uri="{FF2B5EF4-FFF2-40B4-BE49-F238E27FC236}">
                <a16:creationId xmlns:a16="http://schemas.microsoft.com/office/drawing/2014/main" id="{DE8CE247-E022-380C-ACA0-FBD791CAC357}"/>
              </a:ext>
            </a:extLst>
          </p:cNvPr>
          <p:cNvSpPr txBox="1"/>
          <p:nvPr/>
        </p:nvSpPr>
        <p:spPr>
          <a:xfrm>
            <a:off x="1188911" y="5498735"/>
            <a:ext cx="10336782" cy="1015663"/>
          </a:xfrm>
          <a:prstGeom prst="rect">
            <a:avLst/>
          </a:prstGeom>
          <a:noFill/>
        </p:spPr>
        <p:txBody>
          <a:bodyPr wrap="square">
            <a:spAutoFit/>
          </a:bodyPr>
          <a:lstStyle/>
          <a:p>
            <a:pPr algn="just"/>
            <a:r>
              <a:rPr lang="vi-VN" sz="2000" b="1">
                <a:latin typeface="Montserrat" panose="00000500000000000000" pitchFamily="2" charset="0"/>
              </a:rPr>
              <a:t>Tạo PersistentVolumeClaim (PVC): </a:t>
            </a:r>
            <a:r>
              <a:rPr lang="vi-VN" sz="2000">
                <a:latin typeface="Montserrat" panose="00000500000000000000" pitchFamily="2" charset="0"/>
              </a:rPr>
              <a:t>Người phát triển hoặc người quản lý ứng dụng tạo PersistentVolumeClaim để yêu cầu lưu trữ cụ thể dựa trên nhu cầu của ứng dụng.</a:t>
            </a:r>
            <a:endParaRPr lang="en-US" sz="2000">
              <a:latin typeface="Montserrat" panose="00000500000000000000" pitchFamily="2" charset="0"/>
            </a:endParaRPr>
          </a:p>
        </p:txBody>
      </p:sp>
      <p:pic>
        <p:nvPicPr>
          <p:cNvPr id="5" name="Picture 4">
            <a:extLst>
              <a:ext uri="{FF2B5EF4-FFF2-40B4-BE49-F238E27FC236}">
                <a16:creationId xmlns:a16="http://schemas.microsoft.com/office/drawing/2014/main" id="{1A769F01-0132-5828-B0C0-9B2B980F6D5A}"/>
              </a:ext>
            </a:extLst>
          </p:cNvPr>
          <p:cNvPicPr>
            <a:picLocks noChangeAspect="1"/>
          </p:cNvPicPr>
          <p:nvPr/>
        </p:nvPicPr>
        <p:blipFill>
          <a:blip r:embed="rId2"/>
          <a:stretch>
            <a:fillRect/>
          </a:stretch>
        </p:blipFill>
        <p:spPr>
          <a:xfrm>
            <a:off x="2730245" y="2125596"/>
            <a:ext cx="6561389" cy="3345470"/>
          </a:xfrm>
          <a:prstGeom prst="rect">
            <a:avLst/>
          </a:prstGeom>
        </p:spPr>
      </p:pic>
    </p:spTree>
    <p:extLst>
      <p:ext uri="{BB962C8B-B14F-4D97-AF65-F5344CB8AC3E}">
        <p14:creationId xmlns:p14="http://schemas.microsoft.com/office/powerpoint/2010/main" val="26496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FE17E-E19B-373F-0329-479AF8E680C1}"/>
              </a:ext>
            </a:extLst>
          </p:cNvPr>
          <p:cNvSpPr txBox="1"/>
          <p:nvPr/>
        </p:nvSpPr>
        <p:spPr>
          <a:xfrm>
            <a:off x="701749" y="435935"/>
            <a:ext cx="10924194" cy="1661993"/>
          </a:xfrm>
          <a:prstGeom prst="rect">
            <a:avLst/>
          </a:prstGeom>
          <a:noFill/>
        </p:spPr>
        <p:txBody>
          <a:bodyPr wrap="square" rtlCol="0">
            <a:spAutoFit/>
          </a:bodyPr>
          <a:lstStyle/>
          <a:p>
            <a:pPr algn="ctr"/>
            <a:r>
              <a:rPr lang="vi-VN" sz="2400">
                <a:latin typeface="Montserrat" panose="00000500000000000000" pitchFamily="2" charset="0"/>
              </a:rPr>
              <a:t>"Cơ chế làm việc của PersistentVolume" (PersistentVolume Workflow) </a:t>
            </a:r>
            <a:endParaRPr lang="en-US" sz="2400">
              <a:latin typeface="Montserrat" panose="00000500000000000000" pitchFamily="2" charset="0"/>
            </a:endParaRPr>
          </a:p>
          <a:p>
            <a:pPr algn="ctr"/>
            <a:endParaRPr lang="en-US" sz="2400">
              <a:latin typeface="Montserrat" panose="00000500000000000000" pitchFamily="2" charset="0"/>
            </a:endParaRPr>
          </a:p>
          <a:p>
            <a:pPr algn="ctr"/>
            <a:r>
              <a:rPr lang="vi-VN">
                <a:latin typeface="Montserrat" panose="00000500000000000000" pitchFamily="2" charset="0"/>
              </a:rPr>
              <a:t>đề cập đến quá trình và luồng làm việc khi sử dụng và quản lý tài nguyên PersistentVolume trong Kubernetes. Nó mô tả cách các Pods có thể yêu cầu và sử dụng lưu trữ PersistentVolume và cách quản trị viên cấu hình và cung cấp lưu trữ cho chúng</a:t>
            </a:r>
            <a:endParaRPr lang="en-US">
              <a:latin typeface="Montserrat" panose="00000500000000000000" pitchFamily="2" charset="0"/>
            </a:endParaRPr>
          </a:p>
        </p:txBody>
      </p:sp>
      <p:sp>
        <p:nvSpPr>
          <p:cNvPr id="7" name="TextBox 6">
            <a:extLst>
              <a:ext uri="{FF2B5EF4-FFF2-40B4-BE49-F238E27FC236}">
                <a16:creationId xmlns:a16="http://schemas.microsoft.com/office/drawing/2014/main" id="{DE8CE247-E022-380C-ACA0-FBD791CAC357}"/>
              </a:ext>
            </a:extLst>
          </p:cNvPr>
          <p:cNvSpPr txBox="1"/>
          <p:nvPr/>
        </p:nvSpPr>
        <p:spPr>
          <a:xfrm>
            <a:off x="1188911" y="5498735"/>
            <a:ext cx="10336782" cy="707886"/>
          </a:xfrm>
          <a:prstGeom prst="rect">
            <a:avLst/>
          </a:prstGeom>
          <a:noFill/>
        </p:spPr>
        <p:txBody>
          <a:bodyPr wrap="square">
            <a:spAutoFit/>
          </a:bodyPr>
          <a:lstStyle/>
          <a:p>
            <a:pPr algn="just"/>
            <a:r>
              <a:rPr lang="vi-VN" sz="2000" b="1">
                <a:latin typeface="Montserrat" panose="00000500000000000000" pitchFamily="2" charset="0"/>
              </a:rPr>
              <a:t>Binding: </a:t>
            </a:r>
            <a:r>
              <a:rPr lang="vi-VN" sz="2000">
                <a:latin typeface="Montserrat" panose="00000500000000000000" pitchFamily="2" charset="0"/>
              </a:rPr>
              <a:t>Kubernetes tự động liên kết PersistentVolumeClaim với PersistentVolume tương ứng nếu có PV nào phù hợp với yêu cầu của PVC.</a:t>
            </a:r>
            <a:endParaRPr lang="en-US" sz="2000">
              <a:latin typeface="Montserrat" panose="00000500000000000000" pitchFamily="2" charset="0"/>
            </a:endParaRPr>
          </a:p>
        </p:txBody>
      </p:sp>
      <p:pic>
        <p:nvPicPr>
          <p:cNvPr id="3" name="Picture 2">
            <a:extLst>
              <a:ext uri="{FF2B5EF4-FFF2-40B4-BE49-F238E27FC236}">
                <a16:creationId xmlns:a16="http://schemas.microsoft.com/office/drawing/2014/main" id="{135E98EE-6529-683E-C8ED-32663BFF1823}"/>
              </a:ext>
            </a:extLst>
          </p:cNvPr>
          <p:cNvPicPr>
            <a:picLocks noChangeAspect="1"/>
          </p:cNvPicPr>
          <p:nvPr/>
        </p:nvPicPr>
        <p:blipFill>
          <a:blip r:embed="rId2"/>
          <a:stretch>
            <a:fillRect/>
          </a:stretch>
        </p:blipFill>
        <p:spPr>
          <a:xfrm>
            <a:off x="3527097" y="2097928"/>
            <a:ext cx="5273497" cy="3116850"/>
          </a:xfrm>
          <a:prstGeom prst="rect">
            <a:avLst/>
          </a:prstGeom>
        </p:spPr>
      </p:pic>
    </p:spTree>
    <p:extLst>
      <p:ext uri="{BB962C8B-B14F-4D97-AF65-F5344CB8AC3E}">
        <p14:creationId xmlns:p14="http://schemas.microsoft.com/office/powerpoint/2010/main" val="14373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FE17E-E19B-373F-0329-479AF8E680C1}"/>
              </a:ext>
            </a:extLst>
          </p:cNvPr>
          <p:cNvSpPr txBox="1"/>
          <p:nvPr/>
        </p:nvSpPr>
        <p:spPr>
          <a:xfrm>
            <a:off x="701749" y="435935"/>
            <a:ext cx="10924194" cy="1661993"/>
          </a:xfrm>
          <a:prstGeom prst="rect">
            <a:avLst/>
          </a:prstGeom>
          <a:noFill/>
        </p:spPr>
        <p:txBody>
          <a:bodyPr wrap="square" rtlCol="0">
            <a:spAutoFit/>
          </a:bodyPr>
          <a:lstStyle/>
          <a:p>
            <a:pPr algn="ctr"/>
            <a:r>
              <a:rPr lang="vi-VN" sz="2400">
                <a:latin typeface="Montserrat" panose="00000500000000000000" pitchFamily="2" charset="0"/>
              </a:rPr>
              <a:t>"Cơ chế làm việc của PersistentVolume" (PersistentVolume Workflow) </a:t>
            </a:r>
            <a:endParaRPr lang="en-US" sz="2400">
              <a:latin typeface="Montserrat" panose="00000500000000000000" pitchFamily="2" charset="0"/>
            </a:endParaRPr>
          </a:p>
          <a:p>
            <a:pPr algn="ctr"/>
            <a:endParaRPr lang="en-US" sz="2400">
              <a:latin typeface="Montserrat" panose="00000500000000000000" pitchFamily="2" charset="0"/>
            </a:endParaRPr>
          </a:p>
          <a:p>
            <a:pPr algn="ctr"/>
            <a:r>
              <a:rPr lang="vi-VN">
                <a:latin typeface="Montserrat" panose="00000500000000000000" pitchFamily="2" charset="0"/>
              </a:rPr>
              <a:t>đề cập đến quá trình và luồng làm việc khi sử dụng và quản lý tài nguyên PersistentVolume trong Kubernetes. Nó mô tả cách các Pods có thể yêu cầu và sử dụng lưu trữ PersistentVolume và cách quản trị viên cấu hình và cung cấp lưu trữ cho chúng</a:t>
            </a:r>
            <a:endParaRPr lang="en-US">
              <a:latin typeface="Montserrat" panose="00000500000000000000" pitchFamily="2" charset="0"/>
            </a:endParaRPr>
          </a:p>
        </p:txBody>
      </p:sp>
      <p:sp>
        <p:nvSpPr>
          <p:cNvPr id="7" name="TextBox 6">
            <a:extLst>
              <a:ext uri="{FF2B5EF4-FFF2-40B4-BE49-F238E27FC236}">
                <a16:creationId xmlns:a16="http://schemas.microsoft.com/office/drawing/2014/main" id="{DE8CE247-E022-380C-ACA0-FBD791CAC357}"/>
              </a:ext>
            </a:extLst>
          </p:cNvPr>
          <p:cNvSpPr txBox="1"/>
          <p:nvPr/>
        </p:nvSpPr>
        <p:spPr>
          <a:xfrm>
            <a:off x="0" y="4303455"/>
            <a:ext cx="12192000" cy="2554545"/>
          </a:xfrm>
          <a:prstGeom prst="rect">
            <a:avLst/>
          </a:prstGeom>
          <a:solidFill>
            <a:srgbClr val="2A9FBC"/>
          </a:solidFill>
        </p:spPr>
        <p:txBody>
          <a:bodyPr wrap="square">
            <a:spAutoFit/>
          </a:bodyPr>
          <a:lstStyle/>
          <a:p>
            <a:pPr algn="just"/>
            <a:r>
              <a:rPr lang="vi-VN" sz="2000" b="1">
                <a:solidFill>
                  <a:schemeClr val="bg1"/>
                </a:solidFill>
                <a:latin typeface="Montserrat" panose="00000500000000000000" pitchFamily="2" charset="0"/>
              </a:rPr>
              <a:t>Mounting: </a:t>
            </a:r>
            <a:r>
              <a:rPr lang="vi-VN" sz="2000">
                <a:solidFill>
                  <a:schemeClr val="bg1"/>
                </a:solidFill>
                <a:latin typeface="Montserrat" panose="00000500000000000000" pitchFamily="2" charset="0"/>
              </a:rPr>
              <a:t>Khi Pod được tạo, PersistentVolumeClaim được gắn kết (mounted) vào Pod như một Volume, cho phép ứng dụng trong Pod truy cập vào lưu trữ.</a:t>
            </a:r>
          </a:p>
          <a:p>
            <a:pPr algn="just"/>
            <a:endParaRPr lang="vi-VN" sz="2000" b="1">
              <a:solidFill>
                <a:schemeClr val="bg1"/>
              </a:solidFill>
              <a:latin typeface="Montserrat" panose="00000500000000000000" pitchFamily="2" charset="0"/>
            </a:endParaRPr>
          </a:p>
          <a:p>
            <a:pPr algn="just"/>
            <a:r>
              <a:rPr lang="vi-VN" sz="2000" b="1">
                <a:solidFill>
                  <a:schemeClr val="bg1"/>
                </a:solidFill>
                <a:latin typeface="Montserrat" panose="00000500000000000000" pitchFamily="2" charset="0"/>
              </a:rPr>
              <a:t>Pod Rescheduling: </a:t>
            </a:r>
            <a:r>
              <a:rPr lang="vi-VN" sz="2000">
                <a:solidFill>
                  <a:schemeClr val="bg1"/>
                </a:solidFill>
                <a:latin typeface="Montserrat" panose="00000500000000000000" pitchFamily="2" charset="0"/>
              </a:rPr>
              <a:t>Nếu Pod được chuyển từ một Node sang Node khác, Kubernetes đảm bảo rằng PersistentVolumeClaim vẫn có thể được truy cập mà không mất dữ liệu.</a:t>
            </a:r>
          </a:p>
          <a:p>
            <a:pPr algn="just"/>
            <a:endParaRPr lang="vi-VN" sz="2000" b="1">
              <a:solidFill>
                <a:schemeClr val="bg1"/>
              </a:solidFill>
              <a:latin typeface="Montserrat" panose="00000500000000000000" pitchFamily="2" charset="0"/>
            </a:endParaRPr>
          </a:p>
          <a:p>
            <a:pPr algn="just"/>
            <a:r>
              <a:rPr lang="vi-VN" sz="2000" b="1">
                <a:solidFill>
                  <a:schemeClr val="bg1"/>
                </a:solidFill>
                <a:latin typeface="Montserrat" panose="00000500000000000000" pitchFamily="2" charset="0"/>
              </a:rPr>
              <a:t>Pod Termination: </a:t>
            </a:r>
            <a:r>
              <a:rPr lang="vi-VN" sz="2000">
                <a:solidFill>
                  <a:schemeClr val="bg1"/>
                </a:solidFill>
                <a:latin typeface="Montserrat" panose="00000500000000000000" pitchFamily="2" charset="0"/>
              </a:rPr>
              <a:t>Khi Pod bị xóa hoặc kết thúc, PersistentVolumeClaim và PersistentVolume vẫn tồn tại để đảm bảo tính liên tục của dữ liệu</a:t>
            </a:r>
            <a:endParaRPr lang="en-US" sz="2000">
              <a:solidFill>
                <a:schemeClr val="bg1"/>
              </a:solidFill>
              <a:latin typeface="Montserrat" panose="00000500000000000000" pitchFamily="2" charset="0"/>
            </a:endParaRPr>
          </a:p>
        </p:txBody>
      </p:sp>
      <p:pic>
        <p:nvPicPr>
          <p:cNvPr id="5" name="Picture 4">
            <a:extLst>
              <a:ext uri="{FF2B5EF4-FFF2-40B4-BE49-F238E27FC236}">
                <a16:creationId xmlns:a16="http://schemas.microsoft.com/office/drawing/2014/main" id="{7CB63BAB-5A1D-F77E-FF67-BDD15AF166A7}"/>
              </a:ext>
            </a:extLst>
          </p:cNvPr>
          <p:cNvPicPr>
            <a:picLocks noChangeAspect="1"/>
          </p:cNvPicPr>
          <p:nvPr/>
        </p:nvPicPr>
        <p:blipFill>
          <a:blip r:embed="rId2"/>
          <a:stretch>
            <a:fillRect/>
          </a:stretch>
        </p:blipFill>
        <p:spPr>
          <a:xfrm>
            <a:off x="3325558" y="2097928"/>
            <a:ext cx="5288704" cy="2205527"/>
          </a:xfrm>
          <a:prstGeom prst="rect">
            <a:avLst/>
          </a:prstGeom>
        </p:spPr>
      </p:pic>
    </p:spTree>
    <p:extLst>
      <p:ext uri="{BB962C8B-B14F-4D97-AF65-F5344CB8AC3E}">
        <p14:creationId xmlns:p14="http://schemas.microsoft.com/office/powerpoint/2010/main" val="1506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fontScale="70000" lnSpcReduction="200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Persistent Volumes and PersistentVolumeClaims YAML</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fontScale="70000" lnSpcReduction="2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11338882" cy="646331"/>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Persistent Volumes and ersistentVolumeClaims YAML</a:t>
            </a:r>
          </a:p>
          <a:p>
            <a:endParaRPr lang="en-US">
              <a:solidFill>
                <a:schemeClr val="tx1">
                  <a:alpha val="59000"/>
                </a:schemeClr>
              </a:solidFill>
              <a:latin typeface="Montserrat" panose="00000500000000000000" pitchFamily="2" charset="0"/>
            </a:endParaRPr>
          </a:p>
        </p:txBody>
      </p:sp>
    </p:spTree>
    <p:extLst>
      <p:ext uri="{BB962C8B-B14F-4D97-AF65-F5344CB8AC3E}">
        <p14:creationId xmlns:p14="http://schemas.microsoft.com/office/powerpoint/2010/main" val="17781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5A6D49-BC84-77F2-1D81-CB5EA66F8811}"/>
              </a:ext>
            </a:extLst>
          </p:cNvPr>
          <p:cNvPicPr>
            <a:picLocks noChangeAspect="1"/>
          </p:cNvPicPr>
          <p:nvPr/>
        </p:nvPicPr>
        <p:blipFill>
          <a:blip r:embed="rId2"/>
          <a:stretch>
            <a:fillRect/>
          </a:stretch>
        </p:blipFill>
        <p:spPr>
          <a:xfrm>
            <a:off x="1325304" y="372140"/>
            <a:ext cx="9541391" cy="5457874"/>
          </a:xfrm>
          <a:prstGeom prst="rect">
            <a:avLst/>
          </a:prstGeom>
        </p:spPr>
      </p:pic>
    </p:spTree>
    <p:extLst>
      <p:ext uri="{BB962C8B-B14F-4D97-AF65-F5344CB8AC3E}">
        <p14:creationId xmlns:p14="http://schemas.microsoft.com/office/powerpoint/2010/main" val="119875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BB722-D3BA-2EA8-0332-3A1FF3E7FFC3}"/>
              </a:ext>
            </a:extLst>
          </p:cNvPr>
          <p:cNvPicPr>
            <a:picLocks noChangeAspect="1"/>
          </p:cNvPicPr>
          <p:nvPr/>
        </p:nvPicPr>
        <p:blipFill>
          <a:blip r:embed="rId2"/>
          <a:stretch>
            <a:fillRect/>
          </a:stretch>
        </p:blipFill>
        <p:spPr>
          <a:xfrm>
            <a:off x="2386931" y="308346"/>
            <a:ext cx="8144650" cy="5037180"/>
          </a:xfrm>
          <a:prstGeom prst="rect">
            <a:avLst/>
          </a:prstGeom>
        </p:spPr>
      </p:pic>
    </p:spTree>
    <p:extLst>
      <p:ext uri="{BB962C8B-B14F-4D97-AF65-F5344CB8AC3E}">
        <p14:creationId xmlns:p14="http://schemas.microsoft.com/office/powerpoint/2010/main" val="364569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46E001-CFCD-3649-017D-BF5CFDD240D2}"/>
              </a:ext>
            </a:extLst>
          </p:cNvPr>
          <p:cNvSpPr txBox="1"/>
          <p:nvPr/>
        </p:nvSpPr>
        <p:spPr>
          <a:xfrm>
            <a:off x="2743200" y="616688"/>
            <a:ext cx="6524543" cy="584775"/>
          </a:xfrm>
          <a:prstGeom prst="rect">
            <a:avLst/>
          </a:prstGeom>
          <a:noFill/>
        </p:spPr>
        <p:txBody>
          <a:bodyPr wrap="none" rtlCol="0">
            <a:spAutoFit/>
          </a:bodyPr>
          <a:lstStyle/>
          <a:p>
            <a:r>
              <a:rPr lang="en-US" sz="3200">
                <a:latin typeface="Montserrat" panose="00000500000000000000" pitchFamily="2" charset="0"/>
              </a:rPr>
              <a:t>Result of Creating a ReplicaSet</a:t>
            </a:r>
          </a:p>
        </p:txBody>
      </p:sp>
      <p:pic>
        <p:nvPicPr>
          <p:cNvPr id="6" name="Picture 5">
            <a:extLst>
              <a:ext uri="{FF2B5EF4-FFF2-40B4-BE49-F238E27FC236}">
                <a16:creationId xmlns:a16="http://schemas.microsoft.com/office/drawing/2014/main" id="{380E6F8C-D20B-51EE-CFA9-B675AF066B25}"/>
              </a:ext>
            </a:extLst>
          </p:cNvPr>
          <p:cNvPicPr>
            <a:picLocks noChangeAspect="1"/>
          </p:cNvPicPr>
          <p:nvPr/>
        </p:nvPicPr>
        <p:blipFill>
          <a:blip r:embed="rId2"/>
          <a:stretch>
            <a:fillRect/>
          </a:stretch>
        </p:blipFill>
        <p:spPr>
          <a:xfrm>
            <a:off x="1942740" y="2130112"/>
            <a:ext cx="8306520" cy="2789162"/>
          </a:xfrm>
          <a:prstGeom prst="rect">
            <a:avLst/>
          </a:prstGeom>
        </p:spPr>
      </p:pic>
      <p:sp>
        <p:nvSpPr>
          <p:cNvPr id="7" name="TextBox 6">
            <a:extLst>
              <a:ext uri="{FF2B5EF4-FFF2-40B4-BE49-F238E27FC236}">
                <a16:creationId xmlns:a16="http://schemas.microsoft.com/office/drawing/2014/main" id="{F7DA8EE1-639F-BA17-7A97-34B055DF04AB}"/>
              </a:ext>
            </a:extLst>
          </p:cNvPr>
          <p:cNvSpPr txBox="1"/>
          <p:nvPr/>
        </p:nvSpPr>
        <p:spPr>
          <a:xfrm>
            <a:off x="853119" y="92128"/>
            <a:ext cx="5930453" cy="369332"/>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4 Creating development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384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D79D76-BFE2-8DD8-0C15-AF50571B4129}"/>
              </a:ext>
            </a:extLst>
          </p:cNvPr>
          <p:cNvPicPr>
            <a:picLocks noChangeAspect="1"/>
          </p:cNvPicPr>
          <p:nvPr/>
        </p:nvPicPr>
        <p:blipFill>
          <a:blip r:embed="rId2"/>
          <a:stretch>
            <a:fillRect/>
          </a:stretch>
        </p:blipFill>
        <p:spPr>
          <a:xfrm>
            <a:off x="0" y="0"/>
            <a:ext cx="12204400" cy="6858000"/>
          </a:xfrm>
          <a:prstGeom prst="rect">
            <a:avLst/>
          </a:prstGeom>
        </p:spPr>
      </p:pic>
    </p:spTree>
    <p:extLst>
      <p:ext uri="{BB962C8B-B14F-4D97-AF65-F5344CB8AC3E}">
        <p14:creationId xmlns:p14="http://schemas.microsoft.com/office/powerpoint/2010/main" val="17451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F5D9AF-C416-4F29-5F67-9A171D18216F}"/>
              </a:ext>
            </a:extLst>
          </p:cNvPr>
          <p:cNvPicPr>
            <a:picLocks noChangeAspect="1"/>
          </p:cNvPicPr>
          <p:nvPr/>
        </p:nvPicPr>
        <p:blipFill rotWithShape="1">
          <a:blip r:embed="rId2"/>
          <a:srcRect l="2101" t="3755" r="3151" b="12659"/>
          <a:stretch/>
        </p:blipFill>
        <p:spPr>
          <a:xfrm>
            <a:off x="1116419" y="584791"/>
            <a:ext cx="9590567" cy="4774018"/>
          </a:xfrm>
          <a:prstGeom prst="rect">
            <a:avLst/>
          </a:prstGeom>
        </p:spPr>
      </p:pic>
    </p:spTree>
    <p:extLst>
      <p:ext uri="{BB962C8B-B14F-4D97-AF65-F5344CB8AC3E}">
        <p14:creationId xmlns:p14="http://schemas.microsoft.com/office/powerpoint/2010/main" val="164583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4F12B8-E86A-B6D2-4BD4-07C455DB30F6}"/>
              </a:ext>
            </a:extLst>
          </p:cNvPr>
          <p:cNvPicPr>
            <a:picLocks noChangeAspect="1"/>
          </p:cNvPicPr>
          <p:nvPr/>
        </p:nvPicPr>
        <p:blipFill rotWithShape="1">
          <a:blip r:embed="rId2"/>
          <a:srcRect t="5140"/>
          <a:stretch/>
        </p:blipFill>
        <p:spPr>
          <a:xfrm>
            <a:off x="1029985" y="898450"/>
            <a:ext cx="9396379" cy="5061099"/>
          </a:xfrm>
          <a:prstGeom prst="rect">
            <a:avLst/>
          </a:prstGeom>
        </p:spPr>
      </p:pic>
    </p:spTree>
    <p:extLst>
      <p:ext uri="{BB962C8B-B14F-4D97-AF65-F5344CB8AC3E}">
        <p14:creationId xmlns:p14="http://schemas.microsoft.com/office/powerpoint/2010/main" val="31738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94B21-8AA6-E588-ACCF-F84147A98BC1}"/>
              </a:ext>
            </a:extLst>
          </p:cNvPr>
          <p:cNvPicPr>
            <a:picLocks noChangeAspect="1"/>
          </p:cNvPicPr>
          <p:nvPr/>
        </p:nvPicPr>
        <p:blipFill>
          <a:blip r:embed="rId2"/>
          <a:stretch>
            <a:fillRect/>
          </a:stretch>
        </p:blipFill>
        <p:spPr>
          <a:xfrm>
            <a:off x="-27214" y="0"/>
            <a:ext cx="12246428" cy="6858000"/>
          </a:xfrm>
          <a:prstGeom prst="rect">
            <a:avLst/>
          </a:prstGeom>
        </p:spPr>
      </p:pic>
    </p:spTree>
    <p:extLst>
      <p:ext uri="{BB962C8B-B14F-4D97-AF65-F5344CB8AC3E}">
        <p14:creationId xmlns:p14="http://schemas.microsoft.com/office/powerpoint/2010/main" val="290559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5F0DD9-20B6-E8BD-983E-F83BC1AB2E6C}"/>
              </a:ext>
            </a:extLst>
          </p:cNvPr>
          <p:cNvPicPr>
            <a:picLocks noChangeAspect="1"/>
          </p:cNvPicPr>
          <p:nvPr/>
        </p:nvPicPr>
        <p:blipFill>
          <a:blip r:embed="rId2"/>
          <a:stretch>
            <a:fillRect/>
          </a:stretch>
        </p:blipFill>
        <p:spPr>
          <a:xfrm>
            <a:off x="1594166" y="754912"/>
            <a:ext cx="8365695" cy="4688957"/>
          </a:xfrm>
          <a:prstGeom prst="rect">
            <a:avLst/>
          </a:prstGeom>
        </p:spPr>
      </p:pic>
    </p:spTree>
    <p:extLst>
      <p:ext uri="{BB962C8B-B14F-4D97-AF65-F5344CB8AC3E}">
        <p14:creationId xmlns:p14="http://schemas.microsoft.com/office/powerpoint/2010/main" val="47848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E9E405-5D26-969A-734E-010504C0DD56}"/>
              </a:ext>
            </a:extLst>
          </p:cNvPr>
          <p:cNvPicPr>
            <a:picLocks noChangeAspect="1"/>
          </p:cNvPicPr>
          <p:nvPr/>
        </p:nvPicPr>
        <p:blipFill>
          <a:blip r:embed="rId2"/>
          <a:stretch>
            <a:fillRect/>
          </a:stretch>
        </p:blipFill>
        <p:spPr>
          <a:xfrm>
            <a:off x="1850066" y="694541"/>
            <a:ext cx="8330703" cy="4941177"/>
          </a:xfrm>
          <a:prstGeom prst="rect">
            <a:avLst/>
          </a:prstGeom>
        </p:spPr>
      </p:pic>
    </p:spTree>
    <p:extLst>
      <p:ext uri="{BB962C8B-B14F-4D97-AF65-F5344CB8AC3E}">
        <p14:creationId xmlns:p14="http://schemas.microsoft.com/office/powerpoint/2010/main" val="418643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E87815-3061-EACF-418B-902AB5A263CA}"/>
              </a:ext>
            </a:extLst>
          </p:cNvPr>
          <p:cNvPicPr>
            <a:picLocks noChangeAspect="1"/>
          </p:cNvPicPr>
          <p:nvPr/>
        </p:nvPicPr>
        <p:blipFill>
          <a:blip r:embed="rId2"/>
          <a:stretch>
            <a:fillRect/>
          </a:stretch>
        </p:blipFill>
        <p:spPr>
          <a:xfrm>
            <a:off x="477986" y="271274"/>
            <a:ext cx="11236028" cy="6315452"/>
          </a:xfrm>
          <a:prstGeom prst="rect">
            <a:avLst/>
          </a:prstGeom>
        </p:spPr>
      </p:pic>
    </p:spTree>
    <p:extLst>
      <p:ext uri="{BB962C8B-B14F-4D97-AF65-F5344CB8AC3E}">
        <p14:creationId xmlns:p14="http://schemas.microsoft.com/office/powerpoint/2010/main" val="39654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031B8-73B4-E214-A24B-D46BC4825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 name="Rectangle 4">
              <a:extLst>
                <a:ext uri="{FF2B5EF4-FFF2-40B4-BE49-F238E27FC236}">
                  <a16:creationId xmlns:a16="http://schemas.microsoft.com/office/drawing/2014/main" id="{78554C76-63AB-9E15-789D-3F54289DA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5">
              <a:extLst>
                <a:ext uri="{FF2B5EF4-FFF2-40B4-BE49-F238E27FC236}">
                  <a16:creationId xmlns:a16="http://schemas.microsoft.com/office/drawing/2014/main" id="{3227CC7A-2FE3-62F4-CF55-58ACDF839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7" name="Rectangle 6">
            <a:extLst>
              <a:ext uri="{FF2B5EF4-FFF2-40B4-BE49-F238E27FC236}">
                <a16:creationId xmlns:a16="http://schemas.microsoft.com/office/drawing/2014/main" id="{C49BDDB6-6587-A591-5A7A-98419529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519C42-B3D7-8EE5-852E-6EE3FEC4CDB6}"/>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StorageClasses</a:t>
            </a:r>
          </a:p>
        </p:txBody>
      </p:sp>
      <p:cxnSp>
        <p:nvCxnSpPr>
          <p:cNvPr id="9" name="Straight Connector 8">
            <a:extLst>
              <a:ext uri="{FF2B5EF4-FFF2-40B4-BE49-F238E27FC236}">
                <a16:creationId xmlns:a16="http://schemas.microsoft.com/office/drawing/2014/main" id="{2B26668E-250F-339D-6C16-E41B8C5D8341}"/>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327390-9C3D-2A61-24EF-18F96CBA4A09}"/>
              </a:ext>
            </a:extLst>
          </p:cNvPr>
          <p:cNvSpPr txBox="1"/>
          <p:nvPr/>
        </p:nvSpPr>
        <p:spPr>
          <a:xfrm>
            <a:off x="7176977" y="3153062"/>
            <a:ext cx="4097720" cy="375918"/>
          </a:xfrm>
          <a:prstGeom prst="rect">
            <a:avLst/>
          </a:prstGeom>
          <a:effectLst>
            <a:glow rad="63500">
              <a:schemeClr val="accent3">
                <a:satMod val="175000"/>
                <a:alpha val="40000"/>
              </a:schemeClr>
            </a:glow>
          </a:effectLst>
        </p:spPr>
        <p:txBody>
          <a:bodyPr vert="horz" lIns="91440" tIns="45720" rIns="91440" bIns="45720" rtlCol="0" anchor="ctr">
            <a:normAutofit fontScale="70000" lnSpcReduction="2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6 Understanding Storage Options </a:t>
            </a:r>
          </a:p>
        </p:txBody>
      </p:sp>
      <p:sp>
        <p:nvSpPr>
          <p:cNvPr id="11" name="TextBox 10">
            <a:extLst>
              <a:ext uri="{FF2B5EF4-FFF2-40B4-BE49-F238E27FC236}">
                <a16:creationId xmlns:a16="http://schemas.microsoft.com/office/drawing/2014/main" id="{28A5B806-159D-147F-EE8B-D5A2EA191710}"/>
              </a:ext>
            </a:extLst>
          </p:cNvPr>
          <p:cNvSpPr txBox="1"/>
          <p:nvPr/>
        </p:nvSpPr>
        <p:spPr>
          <a:xfrm>
            <a:off x="853118" y="92128"/>
            <a:ext cx="11338882" cy="646331"/>
          </a:xfrm>
          <a:prstGeom prst="rect">
            <a:avLst/>
          </a:prstGeom>
          <a:noFill/>
          <a:ln>
            <a:noFill/>
          </a:ln>
          <a:effectLst/>
        </p:spPr>
        <p:txBody>
          <a:bodyPr wrap="square" rtlCol="0">
            <a:spAutoFit/>
          </a:bodyPr>
          <a:lstStyle/>
          <a:p>
            <a:r>
              <a:rPr lang="en-US">
                <a:solidFill>
                  <a:schemeClr val="tx1">
                    <a:alpha val="59000"/>
                  </a:schemeClr>
                </a:solidFill>
                <a:latin typeface="Montserrat" panose="00000500000000000000" pitchFamily="2" charset="0"/>
              </a:rPr>
              <a:t>Part 6 Understanding Storage Options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Persistent Volumes and ersistentVolumeClaims YAML</a:t>
            </a:r>
          </a:p>
          <a:p>
            <a:endParaRPr lang="en-US">
              <a:solidFill>
                <a:schemeClr val="tx1">
                  <a:alpha val="59000"/>
                </a:schemeClr>
              </a:solidFill>
              <a:latin typeface="Montserrat" panose="00000500000000000000" pitchFamily="2" charset="0"/>
            </a:endParaRPr>
          </a:p>
        </p:txBody>
      </p:sp>
    </p:spTree>
    <p:extLst>
      <p:ext uri="{BB962C8B-B14F-4D97-AF65-F5344CB8AC3E}">
        <p14:creationId xmlns:p14="http://schemas.microsoft.com/office/powerpoint/2010/main" val="1712674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A96BA5-5B37-AB7B-AAC0-4AF2A97A071C}"/>
              </a:ext>
            </a:extLst>
          </p:cNvPr>
          <p:cNvSpPr/>
          <p:nvPr/>
        </p:nvSpPr>
        <p:spPr>
          <a:xfrm>
            <a:off x="0" y="0"/>
            <a:ext cx="12192000" cy="2190307"/>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66BAAA-67A6-AAA3-2156-A714855E4456}"/>
              </a:ext>
            </a:extLst>
          </p:cNvPr>
          <p:cNvPicPr>
            <a:picLocks noChangeAspect="1"/>
          </p:cNvPicPr>
          <p:nvPr/>
        </p:nvPicPr>
        <p:blipFill>
          <a:blip r:embed="rId2"/>
          <a:stretch>
            <a:fillRect/>
          </a:stretch>
        </p:blipFill>
        <p:spPr>
          <a:xfrm>
            <a:off x="168348" y="0"/>
            <a:ext cx="2080440" cy="2004234"/>
          </a:xfrm>
          <a:prstGeom prst="rect">
            <a:avLst/>
          </a:prstGeom>
        </p:spPr>
      </p:pic>
      <p:sp>
        <p:nvSpPr>
          <p:cNvPr id="9" name="TextBox 8">
            <a:extLst>
              <a:ext uri="{FF2B5EF4-FFF2-40B4-BE49-F238E27FC236}">
                <a16:creationId xmlns:a16="http://schemas.microsoft.com/office/drawing/2014/main" id="{99211CB5-1574-FD5D-A981-DD323C5566B1}"/>
              </a:ext>
            </a:extLst>
          </p:cNvPr>
          <p:cNvSpPr txBox="1"/>
          <p:nvPr/>
        </p:nvSpPr>
        <p:spPr>
          <a:xfrm>
            <a:off x="2174360" y="678951"/>
            <a:ext cx="9200706" cy="646331"/>
          </a:xfrm>
          <a:prstGeom prst="rect">
            <a:avLst/>
          </a:prstGeom>
          <a:noFill/>
        </p:spPr>
        <p:txBody>
          <a:bodyPr wrap="square" rtlCol="0">
            <a:spAutoFit/>
          </a:bodyPr>
          <a:lstStyle/>
          <a:p>
            <a:r>
              <a:rPr lang="vi-VN">
                <a:solidFill>
                  <a:schemeClr val="bg1"/>
                </a:solidFill>
                <a:latin typeface="Montserrat" panose="00000500000000000000" pitchFamily="2" charset="0"/>
                <a:cs typeface="Mongolian Baiti" panose="03000500000000000000" pitchFamily="66" charset="0"/>
              </a:rPr>
              <a:t>StorageClass (SC) là một loại mẫu lưu trữ (storage template) được sử dụng để cấp phát lưu trữ động (dynamically provision storage) trong Kubernetes.</a:t>
            </a:r>
            <a:endParaRPr lang="en-US">
              <a:solidFill>
                <a:schemeClr val="bg1"/>
              </a:solidFill>
              <a:latin typeface="Montserrat" panose="00000500000000000000" pitchFamily="2" charset="0"/>
              <a:cs typeface="Mongolian Baiti" panose="03000500000000000000" pitchFamily="66" charset="0"/>
            </a:endParaRPr>
          </a:p>
        </p:txBody>
      </p:sp>
      <p:pic>
        <p:nvPicPr>
          <p:cNvPr id="11" name="Picture 10">
            <a:extLst>
              <a:ext uri="{FF2B5EF4-FFF2-40B4-BE49-F238E27FC236}">
                <a16:creationId xmlns:a16="http://schemas.microsoft.com/office/drawing/2014/main" id="{B46CAD65-E542-D996-971A-1A65BFE4F13E}"/>
              </a:ext>
            </a:extLst>
          </p:cNvPr>
          <p:cNvPicPr>
            <a:picLocks noChangeAspect="1"/>
          </p:cNvPicPr>
          <p:nvPr/>
        </p:nvPicPr>
        <p:blipFill>
          <a:blip r:embed="rId3"/>
          <a:stretch>
            <a:fillRect/>
          </a:stretch>
        </p:blipFill>
        <p:spPr>
          <a:xfrm>
            <a:off x="168348" y="3753744"/>
            <a:ext cx="4395482" cy="2489557"/>
          </a:xfrm>
          <a:prstGeom prst="rect">
            <a:avLst/>
          </a:prstGeom>
        </p:spPr>
      </p:pic>
      <p:cxnSp>
        <p:nvCxnSpPr>
          <p:cNvPr id="12" name="Straight Connector 11">
            <a:extLst>
              <a:ext uri="{FF2B5EF4-FFF2-40B4-BE49-F238E27FC236}">
                <a16:creationId xmlns:a16="http://schemas.microsoft.com/office/drawing/2014/main" id="{1CE48BCE-A997-D936-7390-A8DC971AF799}"/>
              </a:ext>
            </a:extLst>
          </p:cNvPr>
          <p:cNvCxnSpPr>
            <a:cxnSpLocks/>
          </p:cNvCxnSpPr>
          <p:nvPr/>
        </p:nvCxnSpPr>
        <p:spPr>
          <a:xfrm>
            <a:off x="4785136" y="2509284"/>
            <a:ext cx="0" cy="419965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F0700F-907B-875D-A665-1DBE4A87B68A}"/>
              </a:ext>
            </a:extLst>
          </p:cNvPr>
          <p:cNvSpPr txBox="1"/>
          <p:nvPr/>
        </p:nvSpPr>
        <p:spPr>
          <a:xfrm>
            <a:off x="1084157" y="2741193"/>
            <a:ext cx="2180405" cy="461665"/>
          </a:xfrm>
          <a:prstGeom prst="rect">
            <a:avLst/>
          </a:prstGeom>
          <a:noFill/>
        </p:spPr>
        <p:txBody>
          <a:bodyPr wrap="none" rtlCol="0">
            <a:spAutoFit/>
          </a:bodyPr>
          <a:lstStyle/>
          <a:p>
            <a:r>
              <a:rPr lang="en-US" sz="2400">
                <a:latin typeface="Montserrat" panose="00000500000000000000" pitchFamily="2" charset="0"/>
              </a:rPr>
              <a:t>StorageClass</a:t>
            </a:r>
          </a:p>
        </p:txBody>
      </p:sp>
      <p:sp>
        <p:nvSpPr>
          <p:cNvPr id="17" name="TextBox 16">
            <a:extLst>
              <a:ext uri="{FF2B5EF4-FFF2-40B4-BE49-F238E27FC236}">
                <a16:creationId xmlns:a16="http://schemas.microsoft.com/office/drawing/2014/main" id="{5CAE7484-2F5D-2A8F-0E34-AAC1EBE5694D}"/>
              </a:ext>
            </a:extLst>
          </p:cNvPr>
          <p:cNvSpPr txBox="1"/>
          <p:nvPr/>
        </p:nvSpPr>
        <p:spPr>
          <a:xfrm>
            <a:off x="4890977" y="2741192"/>
            <a:ext cx="7132673" cy="1477328"/>
          </a:xfrm>
          <a:prstGeom prst="rect">
            <a:avLst/>
          </a:prstGeom>
          <a:noFill/>
        </p:spPr>
        <p:txBody>
          <a:bodyPr wrap="square" rtlCol="0">
            <a:spAutoFit/>
          </a:bodyPr>
          <a:lstStyle/>
          <a:p>
            <a:r>
              <a:rPr lang="vi-VN" b="1">
                <a:latin typeface="Montserrat" panose="00000500000000000000" pitchFamily="2" charset="0"/>
              </a:rPr>
              <a:t>"Used to define different 'classes' of storage":</a:t>
            </a:r>
          </a:p>
          <a:p>
            <a:pPr algn="just"/>
            <a:r>
              <a:rPr lang="vi-VN" i="1">
                <a:latin typeface="Montserrat" panose="00000500000000000000" pitchFamily="2" charset="0"/>
              </a:rPr>
              <a:t>StorageClass được sử dụng để định nghĩa các "classes" (loại) khác nhau của lưu trữ</a:t>
            </a:r>
            <a:r>
              <a:rPr lang="vi-VN">
                <a:latin typeface="Montserrat" panose="00000500000000000000" pitchFamily="2" charset="0"/>
              </a:rPr>
              <a:t>. Mỗi StorageClass có thể có các cấu hình khác nhau, chẳng hạn như loại lưu trữ, dung lượng tối đa, chiến lược sao lưu, v.v.</a:t>
            </a:r>
            <a:endParaRPr lang="en-US">
              <a:latin typeface="Montserrat" panose="00000500000000000000" pitchFamily="2" charset="0"/>
            </a:endParaRPr>
          </a:p>
        </p:txBody>
      </p:sp>
      <p:sp>
        <p:nvSpPr>
          <p:cNvPr id="19" name="TextBox 18">
            <a:extLst>
              <a:ext uri="{FF2B5EF4-FFF2-40B4-BE49-F238E27FC236}">
                <a16:creationId xmlns:a16="http://schemas.microsoft.com/office/drawing/2014/main" id="{4231F09B-2AA5-7132-74BD-0627E7E6EF3B}"/>
              </a:ext>
            </a:extLst>
          </p:cNvPr>
          <p:cNvSpPr txBox="1"/>
          <p:nvPr/>
        </p:nvSpPr>
        <p:spPr>
          <a:xfrm>
            <a:off x="4890977" y="4445946"/>
            <a:ext cx="7210645" cy="1754326"/>
          </a:xfrm>
          <a:prstGeom prst="rect">
            <a:avLst/>
          </a:prstGeom>
          <a:noFill/>
        </p:spPr>
        <p:txBody>
          <a:bodyPr wrap="square" rtlCol="0">
            <a:spAutoFit/>
          </a:bodyPr>
          <a:lstStyle/>
          <a:p>
            <a:r>
              <a:rPr lang="vi-VN" b="1">
                <a:latin typeface="Montserrat" panose="00000500000000000000" pitchFamily="2" charset="0"/>
              </a:rPr>
              <a:t>"Act as a type of storage template":</a:t>
            </a:r>
          </a:p>
          <a:p>
            <a:pPr algn="just"/>
            <a:r>
              <a:rPr lang="vi-VN" i="1">
                <a:latin typeface="Montserrat" panose="00000500000000000000" pitchFamily="2" charset="0"/>
              </a:rPr>
              <a:t>StorageClass hoạt động như một mẫu lưu trữ, định nghĩa cách PersistentVolumes (PVs) sẽ được tạo ra</a:t>
            </a:r>
            <a:r>
              <a:rPr lang="vi-VN">
                <a:latin typeface="Montserrat" panose="00000500000000000000" pitchFamily="2" charset="0"/>
              </a:rPr>
              <a:t>. Bạn định nghĩa cấu hình trong StorageClass, và khi bạn yêu cầu một PersistentVolumeClaim (PVC), Kubernetes sử dụng thông tin từ StorageClass để tạo PV phù hợp.</a:t>
            </a:r>
            <a:endParaRPr lang="en-US">
              <a:latin typeface="Montserrat" panose="00000500000000000000" pitchFamily="2" charset="0"/>
            </a:endParaRPr>
          </a:p>
        </p:txBody>
      </p:sp>
    </p:spTree>
    <p:extLst>
      <p:ext uri="{BB962C8B-B14F-4D97-AF65-F5344CB8AC3E}">
        <p14:creationId xmlns:p14="http://schemas.microsoft.com/office/powerpoint/2010/main" val="218984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A96BA5-5B37-AB7B-AAC0-4AF2A97A071C}"/>
              </a:ext>
            </a:extLst>
          </p:cNvPr>
          <p:cNvSpPr/>
          <p:nvPr/>
        </p:nvSpPr>
        <p:spPr>
          <a:xfrm>
            <a:off x="0" y="0"/>
            <a:ext cx="12192000" cy="2190307"/>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66BAAA-67A6-AAA3-2156-A714855E4456}"/>
              </a:ext>
            </a:extLst>
          </p:cNvPr>
          <p:cNvPicPr>
            <a:picLocks noChangeAspect="1"/>
          </p:cNvPicPr>
          <p:nvPr/>
        </p:nvPicPr>
        <p:blipFill>
          <a:blip r:embed="rId2"/>
          <a:stretch>
            <a:fillRect/>
          </a:stretch>
        </p:blipFill>
        <p:spPr>
          <a:xfrm>
            <a:off x="168348" y="0"/>
            <a:ext cx="2080440" cy="2004234"/>
          </a:xfrm>
          <a:prstGeom prst="rect">
            <a:avLst/>
          </a:prstGeom>
        </p:spPr>
      </p:pic>
      <p:sp>
        <p:nvSpPr>
          <p:cNvPr id="9" name="TextBox 8">
            <a:extLst>
              <a:ext uri="{FF2B5EF4-FFF2-40B4-BE49-F238E27FC236}">
                <a16:creationId xmlns:a16="http://schemas.microsoft.com/office/drawing/2014/main" id="{99211CB5-1574-FD5D-A981-DD323C5566B1}"/>
              </a:ext>
            </a:extLst>
          </p:cNvPr>
          <p:cNvSpPr txBox="1"/>
          <p:nvPr/>
        </p:nvSpPr>
        <p:spPr>
          <a:xfrm>
            <a:off x="2174360" y="678951"/>
            <a:ext cx="9200706" cy="646331"/>
          </a:xfrm>
          <a:prstGeom prst="rect">
            <a:avLst/>
          </a:prstGeom>
          <a:noFill/>
        </p:spPr>
        <p:txBody>
          <a:bodyPr wrap="square" rtlCol="0">
            <a:spAutoFit/>
          </a:bodyPr>
          <a:lstStyle/>
          <a:p>
            <a:r>
              <a:rPr lang="vi-VN">
                <a:solidFill>
                  <a:schemeClr val="bg1"/>
                </a:solidFill>
                <a:latin typeface="Montserrat" panose="00000500000000000000" pitchFamily="2" charset="0"/>
                <a:cs typeface="Mongolian Baiti" panose="03000500000000000000" pitchFamily="66" charset="0"/>
              </a:rPr>
              <a:t>StorageClass (SC) là một loại mẫu lưu trữ (storage template) được sử dụng để cấp phát lưu trữ động (dynamically provision storage) trong Kubernetes.</a:t>
            </a:r>
            <a:endParaRPr lang="en-US">
              <a:solidFill>
                <a:schemeClr val="bg1"/>
              </a:solidFill>
              <a:latin typeface="Montserrat" panose="00000500000000000000" pitchFamily="2" charset="0"/>
              <a:cs typeface="Mongolian Baiti" panose="03000500000000000000" pitchFamily="66" charset="0"/>
            </a:endParaRPr>
          </a:p>
        </p:txBody>
      </p:sp>
      <p:pic>
        <p:nvPicPr>
          <p:cNvPr id="11" name="Picture 10">
            <a:extLst>
              <a:ext uri="{FF2B5EF4-FFF2-40B4-BE49-F238E27FC236}">
                <a16:creationId xmlns:a16="http://schemas.microsoft.com/office/drawing/2014/main" id="{B46CAD65-E542-D996-971A-1A65BFE4F13E}"/>
              </a:ext>
            </a:extLst>
          </p:cNvPr>
          <p:cNvPicPr>
            <a:picLocks noChangeAspect="1"/>
          </p:cNvPicPr>
          <p:nvPr/>
        </p:nvPicPr>
        <p:blipFill>
          <a:blip r:embed="rId3"/>
          <a:stretch>
            <a:fillRect/>
          </a:stretch>
        </p:blipFill>
        <p:spPr>
          <a:xfrm>
            <a:off x="168348" y="3753744"/>
            <a:ext cx="4395482" cy="2489557"/>
          </a:xfrm>
          <a:prstGeom prst="rect">
            <a:avLst/>
          </a:prstGeom>
        </p:spPr>
      </p:pic>
      <p:cxnSp>
        <p:nvCxnSpPr>
          <p:cNvPr id="12" name="Straight Connector 11">
            <a:extLst>
              <a:ext uri="{FF2B5EF4-FFF2-40B4-BE49-F238E27FC236}">
                <a16:creationId xmlns:a16="http://schemas.microsoft.com/office/drawing/2014/main" id="{1CE48BCE-A997-D936-7390-A8DC971AF799}"/>
              </a:ext>
            </a:extLst>
          </p:cNvPr>
          <p:cNvCxnSpPr>
            <a:cxnSpLocks/>
          </p:cNvCxnSpPr>
          <p:nvPr/>
        </p:nvCxnSpPr>
        <p:spPr>
          <a:xfrm>
            <a:off x="4785136" y="2509284"/>
            <a:ext cx="0" cy="419965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F0700F-907B-875D-A665-1DBE4A87B68A}"/>
              </a:ext>
            </a:extLst>
          </p:cNvPr>
          <p:cNvSpPr txBox="1"/>
          <p:nvPr/>
        </p:nvSpPr>
        <p:spPr>
          <a:xfrm>
            <a:off x="1084157" y="2741193"/>
            <a:ext cx="2180405" cy="461665"/>
          </a:xfrm>
          <a:prstGeom prst="rect">
            <a:avLst/>
          </a:prstGeom>
          <a:noFill/>
        </p:spPr>
        <p:txBody>
          <a:bodyPr wrap="none" rtlCol="0">
            <a:spAutoFit/>
          </a:bodyPr>
          <a:lstStyle/>
          <a:p>
            <a:r>
              <a:rPr lang="en-US" sz="2400">
                <a:latin typeface="Montserrat" panose="00000500000000000000" pitchFamily="2" charset="0"/>
              </a:rPr>
              <a:t>StorageClass</a:t>
            </a:r>
          </a:p>
        </p:txBody>
      </p:sp>
      <p:sp>
        <p:nvSpPr>
          <p:cNvPr id="17" name="TextBox 16">
            <a:extLst>
              <a:ext uri="{FF2B5EF4-FFF2-40B4-BE49-F238E27FC236}">
                <a16:creationId xmlns:a16="http://schemas.microsoft.com/office/drawing/2014/main" id="{5CAE7484-2F5D-2A8F-0E34-AAC1EBE5694D}"/>
              </a:ext>
            </a:extLst>
          </p:cNvPr>
          <p:cNvSpPr txBox="1"/>
          <p:nvPr/>
        </p:nvSpPr>
        <p:spPr>
          <a:xfrm>
            <a:off x="4890979" y="2741192"/>
            <a:ext cx="7132671" cy="1477328"/>
          </a:xfrm>
          <a:prstGeom prst="rect">
            <a:avLst/>
          </a:prstGeom>
          <a:noFill/>
        </p:spPr>
        <p:txBody>
          <a:bodyPr wrap="square" rtlCol="0">
            <a:spAutoFit/>
          </a:bodyPr>
          <a:lstStyle/>
          <a:p>
            <a:r>
              <a:rPr lang="vi-VN" b="1">
                <a:latin typeface="Montserrat" panose="00000500000000000000" pitchFamily="2" charset="0"/>
              </a:rPr>
              <a:t>"Supports dynamic provisioning of Persistent Volumes":</a:t>
            </a:r>
          </a:p>
          <a:p>
            <a:r>
              <a:rPr lang="vi-VN" i="1">
                <a:latin typeface="Montserrat" panose="00000500000000000000" pitchFamily="2" charset="0"/>
              </a:rPr>
              <a:t>StorageClass hỗ trợ cấp phát động cho PersistentVolumes. </a:t>
            </a:r>
            <a:r>
              <a:rPr lang="vi-VN">
                <a:latin typeface="Montserrat" panose="00000500000000000000" pitchFamily="2" charset="0"/>
              </a:rPr>
              <a:t>Khi một PersistentVolumeClaim được tạo, Kubernetes sử dụng StorageClass để tự động tạo một PersistentVolume phù hợp với yêu cầu của PVC</a:t>
            </a:r>
            <a:r>
              <a:rPr lang="vi-VN" b="1">
                <a:latin typeface="Montserrat" panose="00000500000000000000" pitchFamily="2" charset="0"/>
              </a:rPr>
              <a:t>.</a:t>
            </a:r>
            <a:endParaRPr lang="en-US">
              <a:latin typeface="Montserrat" panose="00000500000000000000" pitchFamily="2" charset="0"/>
            </a:endParaRPr>
          </a:p>
        </p:txBody>
      </p:sp>
      <p:sp>
        <p:nvSpPr>
          <p:cNvPr id="19" name="TextBox 18">
            <a:extLst>
              <a:ext uri="{FF2B5EF4-FFF2-40B4-BE49-F238E27FC236}">
                <a16:creationId xmlns:a16="http://schemas.microsoft.com/office/drawing/2014/main" id="{4231F09B-2AA5-7132-74BD-0627E7E6EF3B}"/>
              </a:ext>
            </a:extLst>
          </p:cNvPr>
          <p:cNvSpPr txBox="1"/>
          <p:nvPr/>
        </p:nvSpPr>
        <p:spPr>
          <a:xfrm>
            <a:off x="4890979" y="4445946"/>
            <a:ext cx="7210644" cy="2031325"/>
          </a:xfrm>
          <a:prstGeom prst="rect">
            <a:avLst/>
          </a:prstGeom>
          <a:noFill/>
        </p:spPr>
        <p:txBody>
          <a:bodyPr wrap="square" rtlCol="0">
            <a:spAutoFit/>
          </a:bodyPr>
          <a:lstStyle/>
          <a:p>
            <a:r>
              <a:rPr lang="vi-VN" b="1">
                <a:latin typeface="Montserrat" panose="00000500000000000000" pitchFamily="2" charset="0"/>
              </a:rPr>
              <a:t>"Administrators don't have to create PVs in advance":</a:t>
            </a:r>
          </a:p>
          <a:p>
            <a:pPr algn="just"/>
            <a:r>
              <a:rPr lang="vi-VN" i="1">
                <a:latin typeface="Montserrat" panose="00000500000000000000" pitchFamily="2" charset="0"/>
              </a:rPr>
              <a:t>Quản trị viên không cần phải tạo các PersistentVolumes trước</a:t>
            </a:r>
            <a:r>
              <a:rPr lang="vi-VN">
                <a:latin typeface="Montserrat" panose="00000500000000000000" pitchFamily="2" charset="0"/>
              </a:rPr>
              <a:t>. Thay vào đó, khi có yêu cầu từ PersistentVolumeClaim, Kubernetes tự động tạo PV dựa trên StorageClass để đáp ứng yêu cầu lưu trữ của ứng dụng. Điều này giúp giảm công việc cấu hình thủ công và tăng tính linh hoạt trong việc quản lý lưu trữ.</a:t>
            </a:r>
          </a:p>
        </p:txBody>
      </p:sp>
    </p:spTree>
    <p:extLst>
      <p:ext uri="{BB962C8B-B14F-4D97-AF65-F5344CB8AC3E}">
        <p14:creationId xmlns:p14="http://schemas.microsoft.com/office/powerpoint/2010/main" val="1478827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4646</Words>
  <Application>Microsoft Office PowerPoint</Application>
  <PresentationFormat>Widescreen</PresentationFormat>
  <Paragraphs>440</Paragraphs>
  <Slides>137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137</vt:i4>
      </vt:variant>
    </vt:vector>
  </HeadingPairs>
  <TitlesOfParts>
    <vt:vector size="142"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Khải Đăng</dc:creator>
  <cp:lastModifiedBy>Nguyễn Khải Đăng</cp:lastModifiedBy>
  <cp:revision>22</cp:revision>
  <dcterms:created xsi:type="dcterms:W3CDTF">2023-07-21T09:38:51Z</dcterms:created>
  <dcterms:modified xsi:type="dcterms:W3CDTF">2023-08-25T07:50:56Z</dcterms:modified>
</cp:coreProperties>
</file>